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91" r:id="rId3"/>
    <p:sldId id="389" r:id="rId4"/>
    <p:sldId id="345" r:id="rId5"/>
    <p:sldId id="314" r:id="rId6"/>
    <p:sldId id="349" r:id="rId7"/>
    <p:sldId id="311" r:id="rId8"/>
    <p:sldId id="316" r:id="rId9"/>
    <p:sldId id="351" r:id="rId10"/>
    <p:sldId id="355" r:id="rId11"/>
    <p:sldId id="353" r:id="rId12"/>
    <p:sldId id="390" r:id="rId13"/>
    <p:sldId id="357" r:id="rId14"/>
    <p:sldId id="358" r:id="rId15"/>
    <p:sldId id="359" r:id="rId16"/>
    <p:sldId id="360" r:id="rId17"/>
    <p:sldId id="361" r:id="rId18"/>
    <p:sldId id="362" r:id="rId19"/>
    <p:sldId id="363" r:id="rId20"/>
    <p:sldId id="374" r:id="rId21"/>
    <p:sldId id="366" r:id="rId22"/>
    <p:sldId id="373" r:id="rId23"/>
    <p:sldId id="365" r:id="rId24"/>
    <p:sldId id="368" r:id="rId25"/>
    <p:sldId id="369" r:id="rId26"/>
    <p:sldId id="371" r:id="rId27"/>
    <p:sldId id="370" r:id="rId28"/>
    <p:sldId id="367" r:id="rId29"/>
    <p:sldId id="352" r:id="rId30"/>
    <p:sldId id="354" r:id="rId31"/>
    <p:sldId id="336" r:id="rId32"/>
    <p:sldId id="319" r:id="rId33"/>
    <p:sldId id="318" r:id="rId34"/>
    <p:sldId id="375" r:id="rId35"/>
    <p:sldId id="326" r:id="rId36"/>
    <p:sldId id="338" r:id="rId37"/>
    <p:sldId id="378" r:id="rId38"/>
    <p:sldId id="376" r:id="rId39"/>
    <p:sldId id="329" r:id="rId40"/>
    <p:sldId id="377" r:id="rId41"/>
    <p:sldId id="379" r:id="rId42"/>
    <p:sldId id="341" r:id="rId43"/>
    <p:sldId id="342" r:id="rId44"/>
    <p:sldId id="380" r:id="rId45"/>
    <p:sldId id="343" r:id="rId46"/>
    <p:sldId id="344" r:id="rId47"/>
    <p:sldId id="386" r:id="rId48"/>
    <p:sldId id="385" r:id="rId49"/>
    <p:sldId id="381" r:id="rId50"/>
    <p:sldId id="382" r:id="rId51"/>
    <p:sldId id="384" r:id="rId52"/>
    <p:sldId id="383" r:id="rId53"/>
    <p:sldId id="387" r:id="rId54"/>
    <p:sldId id="388" r:id="rId55"/>
    <p:sldId id="402" r:id="rId56"/>
    <p:sldId id="302" r:id="rId57"/>
    <p:sldId id="303" r:id="rId58"/>
    <p:sldId id="304" r:id="rId59"/>
    <p:sldId id="305" r:id="rId60"/>
    <p:sldId id="306" r:id="rId61"/>
    <p:sldId id="307" r:id="rId62"/>
    <p:sldId id="308" r:id="rId63"/>
    <p:sldId id="256" r:id="rId6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0000"/>
    <a:srgbClr val="FF6600"/>
    <a:srgbClr val="FFFF99"/>
    <a:srgbClr val="FF9900"/>
    <a:srgbClr val="800080"/>
    <a:srgbClr val="006600"/>
    <a:srgbClr val="003300"/>
    <a:srgbClr val="660033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272" y="60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A7C0E1-ECEE-456B-BB70-4D4C15778D2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3508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A84E28-8E43-4895-AE81-0DCDEFE601B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52790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5EB02-4B12-457A-930F-90B6E661268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9242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881F5-D91C-4DB4-9171-AAB704E32AD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9272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7217EE-E7D3-4548-B978-E63208825297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6246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8C0AD-1215-4861-AF1C-87AC07AB462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44256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27FFE-D94A-4FB8-B700-30A76B1954D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04699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79BF07-F3C3-4EB3-8C86-DAE0DFD2FDE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2008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2F2DDF-BAD9-4A6B-AAD8-44DF0A5429C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46728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0B5C1-C7B8-437E-BE71-2E08DCE0236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2569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52719-2E1F-4E03-8B11-B554AE900BD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60412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PMingLiU" panose="02020500000000000000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PMingLiU" panose="02020500000000000000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PMingLiU" panose="02020500000000000000" pitchFamily="18" charset="-120"/>
              </a:defRPr>
            </a:lvl1pPr>
          </a:lstStyle>
          <a:p>
            <a:fld id="{E65614D7-A377-431D-9823-3FD5ADC5A6B4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5.png"/><Relationship Id="rId3" Type="http://schemas.openxmlformats.org/officeDocument/2006/relationships/image" Target="../media/image18.png"/><Relationship Id="rId7" Type="http://schemas.openxmlformats.org/officeDocument/2006/relationships/image" Target="../media/image12.png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5" Type="http://schemas.openxmlformats.org/officeDocument/2006/relationships/image" Target="../media/image16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3.png"/><Relationship Id="rId1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book of 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36" y="2264229"/>
            <a:ext cx="954107" cy="261225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gLiU" panose="02020509000000000000" pitchFamily="49" charset="-120"/>
                <a:ea typeface="MingLiU" panose="02020509000000000000" pitchFamily="49" charset="-120"/>
                <a:cs typeface="文鼎行楷碑體" panose="02010609010101010101" pitchFamily="49" charset="-120"/>
              </a:rPr>
              <a:t>使徒行傳</a:t>
            </a:r>
            <a:endParaRPr lang="en-US" sz="5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ngLiU" panose="02020509000000000000" pitchFamily="49" charset="-120"/>
              <a:ea typeface="MingLiU" panose="02020509000000000000" pitchFamily="49" charset="-120"/>
              <a:cs typeface="文鼎行楷碑體" panose="0201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80115" y="5081024"/>
            <a:ext cx="4615542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</a:rPr>
              <a:t>外邦人蒙接</a:t>
            </a:r>
            <a:r>
              <a:rPr lang="zh-TW" altLang="en-US" sz="3200" b="1" dirty="0" smtClean="0">
                <a:solidFill>
                  <a:schemeClr val="bg1"/>
                </a:solidFill>
              </a:rPr>
              <a:t>納 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(10-12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章</a:t>
            </a:r>
            <a:r>
              <a:rPr lang="en-US" altLang="zh-TW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6449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85" y="953173"/>
            <a:ext cx="1928358" cy="19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943" y="190728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4472C4">
                    <a:lumMod val="75000"/>
                  </a:srgbClr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思考問題：</a:t>
            </a:r>
            <a:endParaRPr lang="en-US" sz="3600" dirty="0">
              <a:solidFill>
                <a:srgbClr val="4472C4">
                  <a:lumMod val="75000"/>
                </a:srgbClr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9315" y="3648907"/>
            <a:ext cx="7526215" cy="165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dirty="0">
                <a:latin typeface="+mn-ea"/>
              </a:rPr>
              <a:t>猶太</a:t>
            </a:r>
            <a:r>
              <a:rPr lang="zh-TW" altLang="en-US" sz="3600" dirty="0" smtClean="0">
                <a:latin typeface="+mn-ea"/>
              </a:rPr>
              <a:t>人</a:t>
            </a:r>
            <a:r>
              <a:rPr lang="zh-TW" altLang="en-US" sz="3600" dirty="0">
                <a:latin typeface="+mn-ea"/>
              </a:rPr>
              <a:t>如</a:t>
            </a:r>
            <a:r>
              <a:rPr lang="zh-TW" altLang="en-US" sz="3600" dirty="0" smtClean="0">
                <a:latin typeface="+mn-ea"/>
              </a:rPr>
              <a:t>何看待</a:t>
            </a:r>
            <a:r>
              <a:rPr lang="zh-TW" altLang="en-US" sz="3600" dirty="0">
                <a:latin typeface="+mn-ea"/>
              </a:rPr>
              <a:t>外邦</a:t>
            </a:r>
            <a:r>
              <a:rPr lang="zh-TW" altLang="en-US" sz="3600" dirty="0" smtClean="0">
                <a:latin typeface="+mn-ea"/>
              </a:rPr>
              <a:t>人</a:t>
            </a:r>
            <a:r>
              <a:rPr lang="en-US" altLang="zh-TW" sz="3600" dirty="0" smtClean="0">
                <a:latin typeface="+mn-ea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zh-TW" altLang="en-US" sz="3600" dirty="0" smtClean="0">
                <a:latin typeface="+mn-ea"/>
              </a:rPr>
              <a:t>外邦人如何被猶太人接納</a:t>
            </a:r>
            <a:r>
              <a:rPr lang="en-US" altLang="zh-TW" sz="3600" dirty="0" smtClean="0">
                <a:latin typeface="+mn-ea"/>
              </a:rPr>
              <a:t>?</a:t>
            </a:r>
            <a:r>
              <a:rPr lang="en-US" altLang="zh-TW" sz="3600" dirty="0">
                <a:solidFill>
                  <a:prstClr val="black"/>
                </a:solidFill>
                <a:latin typeface="+mn-ea"/>
              </a:rPr>
              <a:t>	</a:t>
            </a:r>
            <a:endParaRPr lang="zh-TW" altLang="en-US" sz="3600" dirty="0">
              <a:solidFill>
                <a:prstClr val="black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3078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4435" y="1941330"/>
            <a:ext cx="806823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1:8</a:t>
            </a:r>
            <a:r>
              <a:rPr lang="en-US" altLang="zh-CN" sz="32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CN" altLang="en-US" sz="3200" dirty="0">
                <a:solidFill>
                  <a:srgbClr val="000000"/>
                </a:solidFill>
                <a:latin typeface="Helvetica Neue"/>
              </a:rPr>
              <a:t>但 圣 灵 降 临 在 你 们 身 上 ， 你 们 就 必 得 着 能 力 ， 并 要 在 </a:t>
            </a:r>
            <a:r>
              <a:rPr lang="zh-CN" altLang="en-US" sz="3200" dirty="0">
                <a:solidFill>
                  <a:srgbClr val="FF0000"/>
                </a:solidFill>
                <a:latin typeface="Helvetica Neue"/>
              </a:rPr>
              <a:t>耶 路 撒 冷 、 犹 太 全 地 ， 和 撒 玛 利 亚 ， 直 到 地 极 </a:t>
            </a:r>
            <a:r>
              <a:rPr lang="zh-CN" altLang="en-US" sz="3200" dirty="0">
                <a:solidFill>
                  <a:srgbClr val="000000"/>
                </a:solidFill>
                <a:latin typeface="Helvetica Neue"/>
              </a:rPr>
              <a:t>， 作 我 的 见 证 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1042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彼得在呂</a:t>
            </a:r>
            <a:r>
              <a:rPr lang="zh-TW" altLang="en-US" dirty="0"/>
              <a:t>大和約帕</a:t>
            </a:r>
            <a:endParaRPr lang="en-US" dirty="0"/>
          </a:p>
        </p:txBody>
      </p:sp>
      <p:pic>
        <p:nvPicPr>
          <p:cNvPr id="59394" name="Picture 2" descr="http://biblegeography.holylight.org.tw/images/index/condensedbible/map_thumbs/1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64604"/>
            <a:ext cx="4585447" cy="57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840939" y="1143000"/>
            <a:ext cx="40341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baseline="30000" dirty="0"/>
              <a:t>8:25</a:t>
            </a:r>
            <a:r>
              <a:rPr lang="zh-TW" altLang="en-US" sz="2400" dirty="0"/>
              <a:t>使徒既證明主道，而且傳講，就回耶路撒冷去，一路在</a:t>
            </a:r>
            <a:r>
              <a:rPr lang="zh-TW" altLang="en-US" sz="2400" dirty="0">
                <a:solidFill>
                  <a:srgbClr val="FF0000"/>
                </a:solidFill>
              </a:rPr>
              <a:t>撒瑪利亞好些村莊</a:t>
            </a:r>
            <a:r>
              <a:rPr lang="zh-TW" altLang="en-US" sz="2400" dirty="0"/>
              <a:t>傳揚福音。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b="1" baseline="30000" dirty="0"/>
              <a:t>9:32</a:t>
            </a:r>
            <a:r>
              <a:rPr lang="zh-TW" altLang="en-US" sz="2400" dirty="0"/>
              <a:t>彼得</a:t>
            </a:r>
            <a:r>
              <a:rPr lang="zh-TW" altLang="en-US" sz="2400" dirty="0">
                <a:solidFill>
                  <a:srgbClr val="FF0000"/>
                </a:solidFill>
              </a:rPr>
              <a:t>周流四方</a:t>
            </a:r>
            <a:r>
              <a:rPr lang="zh-TW" altLang="en-US" sz="2400" dirty="0"/>
              <a:t>的時候，也到了居住</a:t>
            </a:r>
            <a:r>
              <a:rPr lang="zh-TW" altLang="en-US" sz="2400" dirty="0">
                <a:solidFill>
                  <a:srgbClr val="FF0000"/>
                </a:solidFill>
              </a:rPr>
              <a:t>呂大</a:t>
            </a:r>
            <a:r>
              <a:rPr lang="zh-TW" altLang="en-US" sz="2400" dirty="0"/>
              <a:t>的聖徒那裡</a:t>
            </a:r>
            <a:r>
              <a:rPr lang="zh-TW" altLang="en-US" sz="2400" dirty="0" smtClean="0"/>
              <a:t>；</a:t>
            </a:r>
            <a:endParaRPr lang="en-US" altLang="zh-TW" sz="2400" dirty="0" smtClean="0"/>
          </a:p>
          <a:p>
            <a:pPr>
              <a:lnSpc>
                <a:spcPct val="150000"/>
              </a:lnSpc>
            </a:pPr>
            <a:r>
              <a:rPr lang="en-US" altLang="zh-TW" sz="2400" b="1" baseline="30000" dirty="0" smtClean="0"/>
              <a:t>9:</a:t>
            </a:r>
            <a:r>
              <a:rPr lang="en-US" sz="2400" b="1" baseline="30000" dirty="0" smtClean="0"/>
              <a:t>43</a:t>
            </a:r>
            <a:r>
              <a:rPr lang="zh-TW" altLang="en-US" sz="2400" dirty="0"/>
              <a:t>此後，彼得在</a:t>
            </a:r>
            <a:r>
              <a:rPr lang="zh-TW" altLang="en-US" sz="2400" dirty="0">
                <a:solidFill>
                  <a:srgbClr val="FF0000"/>
                </a:solidFill>
              </a:rPr>
              <a:t>約帕</a:t>
            </a:r>
            <a:r>
              <a:rPr lang="zh-TW" altLang="en-US" sz="2400" dirty="0"/>
              <a:t>一個硝皮匠西門的家裡住了多日</a:t>
            </a:r>
            <a:r>
              <a:rPr lang="zh-TW" altLang="en-US" sz="2400" dirty="0" smtClean="0"/>
              <a:t>。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 rot="697777">
            <a:off x="1789698" y="1146684"/>
            <a:ext cx="589254" cy="21963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ular Callout 6"/>
          <p:cNvSpPr/>
          <p:nvPr/>
        </p:nvSpPr>
        <p:spPr>
          <a:xfrm>
            <a:off x="-1" y="2635624"/>
            <a:ext cx="1472453" cy="744249"/>
          </a:xfrm>
          <a:prstGeom prst="wedgeRectCallout">
            <a:avLst>
              <a:gd name="adj1" fmla="val 53097"/>
              <a:gd name="adj2" fmla="val 77885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約帕</a:t>
            </a:r>
            <a:r>
              <a:rPr lang="en-US" altLang="zh-TW" sz="1400" b="1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:</a:t>
            </a:r>
            <a:r>
              <a:rPr lang="zh-TW" altLang="en-US" sz="1400" b="1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今特</a:t>
            </a:r>
            <a:r>
              <a:rPr lang="zh-TW" altLang="en-US" sz="1400" b="1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拉維夫西南的雅法港</a:t>
            </a:r>
            <a:endParaRPr lang="en-US" altLang="zh-TW" sz="1400" b="1" dirty="0">
              <a:solidFill>
                <a:schemeClr val="bg1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pPr algn="ctr"/>
            <a:r>
              <a:rPr lang="zh-TW" altLang="en-US" sz="1400" b="1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約拿往他施</a:t>
            </a:r>
            <a:endParaRPr lang="en-US" sz="1400" b="1" dirty="0">
              <a:solidFill>
                <a:schemeClr val="bg1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100853" y="3925488"/>
            <a:ext cx="1472454" cy="647566"/>
          </a:xfrm>
          <a:prstGeom prst="wedgeRectCallout">
            <a:avLst>
              <a:gd name="adj1" fmla="val 75015"/>
              <a:gd name="adj2" fmla="val -29091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呂大</a:t>
            </a:r>
            <a:r>
              <a:rPr lang="en-US" altLang="zh-TW" sz="1400" b="1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:</a:t>
            </a:r>
            <a:r>
              <a:rPr lang="zh-TW" altLang="en-US" sz="1400" b="1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今特</a:t>
            </a:r>
            <a:r>
              <a:rPr lang="zh-TW" altLang="en-US" sz="1400" b="1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拉維</a:t>
            </a:r>
            <a:r>
              <a:rPr lang="zh-TW" altLang="en-US" sz="1400" b="1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夫機場</a:t>
            </a:r>
            <a:endParaRPr lang="en-US" sz="1400" b="1" dirty="0">
              <a:solidFill>
                <a:schemeClr val="bg1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217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2694"/>
          </a:xfrm>
        </p:spPr>
        <p:txBody>
          <a:bodyPr/>
          <a:lstStyle/>
          <a:p>
            <a:r>
              <a:rPr lang="zh-TW" altLang="en-US" dirty="0" smtClean="0"/>
              <a:t>呂大和約帕的兩個神蹟</a:t>
            </a:r>
            <a:endParaRPr lang="en-US" dirty="0"/>
          </a:p>
        </p:txBody>
      </p:sp>
      <p:pic>
        <p:nvPicPr>
          <p:cNvPr id="60418" name="Picture 2" descr="Image result for saint tabitha dorca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2694"/>
            <a:ext cx="9144000" cy="407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523704"/>
              </p:ext>
            </p:extLst>
          </p:nvPr>
        </p:nvGraphicFramePr>
        <p:xfrm>
          <a:off x="0" y="4250380"/>
          <a:ext cx="9144000" cy="3156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3776"/>
                <a:gridCol w="5150224"/>
              </a:tblGrid>
              <a:tr h="358899"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呂大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約帕</a:t>
                      </a:r>
                      <a:endParaRPr lang="en-US" sz="2400" dirty="0"/>
                    </a:p>
                  </a:txBody>
                  <a:tcPr anchor="ctr"/>
                </a:tc>
              </a:tr>
              <a:tr h="358899">
                <a:tc>
                  <a:txBody>
                    <a:bodyPr/>
                    <a:lstStyle/>
                    <a:p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以尼雅</a:t>
                      </a:r>
                      <a:r>
                        <a:rPr lang="zh-TW" altLang="en-US" sz="2400" dirty="0" smtClean="0"/>
                        <a:t>癱瘓八年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/>
                        <a:t>大比大</a:t>
                      </a:r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患病而死</a:t>
                      </a:r>
                      <a:endParaRPr lang="en-US" sz="2400" dirty="0"/>
                    </a:p>
                  </a:txBody>
                  <a:tcPr anchor="ctr"/>
                </a:tc>
              </a:tr>
              <a:tr h="628073">
                <a:tc>
                  <a:txBody>
                    <a:bodyPr/>
                    <a:lstStyle/>
                    <a:p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以尼雅，耶穌基督醫好你了； 起來！收拾你的褥子。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大比大，起來！</a:t>
                      </a:r>
                      <a:endParaRPr lang="en-US" sz="2400" dirty="0"/>
                    </a:p>
                  </a:txBody>
                  <a:tcPr anchor="ctr"/>
                </a:tc>
              </a:tr>
              <a:tr h="595940">
                <a:tc>
                  <a:txBody>
                    <a:bodyPr/>
                    <a:lstStyle/>
                    <a:p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立刻起來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他就睜開眼睛，見了彼得，便坐起來</a:t>
                      </a:r>
                      <a:endParaRPr lang="en-US" sz="2400" dirty="0"/>
                    </a:p>
                  </a:txBody>
                  <a:tcPr anchor="ctr"/>
                </a:tc>
              </a:tr>
              <a:tr h="628073">
                <a:tc>
                  <a:txBody>
                    <a:bodyPr/>
                    <a:lstStyle/>
                    <a:p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凡住呂大和沙崙的人都看見了他，就歸服主。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這事傳遍了約帕，就有許多人信了主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07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46" y="-6431"/>
            <a:ext cx="8727141" cy="6864431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68940" y="174812"/>
            <a:ext cx="8727141" cy="5432612"/>
          </a:xfrm>
        </p:spPr>
        <p:txBody>
          <a:bodyPr/>
          <a:lstStyle/>
          <a:p>
            <a:r>
              <a:rPr lang="zh-TW" altLang="en-US" sz="2800" b="1" dirty="0">
                <a:solidFill>
                  <a:schemeClr val="accent3"/>
                </a:solidFill>
                <a:latin typeface="+mn-ea"/>
              </a:rPr>
              <a:t>多</a:t>
            </a:r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加</a:t>
            </a:r>
            <a:r>
              <a:rPr lang="en-US" altLang="zh-TW" sz="2800" b="1" dirty="0" smtClean="0">
                <a:solidFill>
                  <a:schemeClr val="accent3"/>
                </a:solidFill>
                <a:latin typeface="+mn-ea"/>
              </a:rPr>
              <a:t>(Dorcas</a:t>
            </a:r>
            <a:r>
              <a:rPr lang="en-US" altLang="zh-TW" sz="2800" b="1" dirty="0">
                <a:solidFill>
                  <a:schemeClr val="accent3"/>
                </a:solidFill>
                <a:latin typeface="+mn-ea"/>
              </a:rPr>
              <a:t>)</a:t>
            </a:r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希</a:t>
            </a:r>
            <a:r>
              <a:rPr lang="zh-TW" altLang="en-US" sz="2800" b="1" dirty="0">
                <a:solidFill>
                  <a:schemeClr val="accent3"/>
                </a:solidFill>
                <a:latin typeface="+mn-ea"/>
              </a:rPr>
              <a:t>臘文名</a:t>
            </a:r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字</a:t>
            </a:r>
            <a:endParaRPr lang="en-US" altLang="zh-TW" sz="2800" b="1" dirty="0" smtClean="0">
              <a:solidFill>
                <a:schemeClr val="accent3"/>
              </a:solidFill>
              <a:latin typeface="+mn-ea"/>
            </a:endParaRPr>
          </a:p>
          <a:p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亞</a:t>
            </a:r>
            <a:r>
              <a:rPr lang="zh-TW" altLang="en-US" sz="2800" b="1" dirty="0">
                <a:solidFill>
                  <a:schemeClr val="accent3"/>
                </a:solidFill>
                <a:latin typeface="+mn-ea"/>
              </a:rPr>
              <a:t>蘭語名字“大比大</a:t>
            </a:r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” </a:t>
            </a:r>
            <a:r>
              <a:rPr lang="en-US" altLang="zh-TW" sz="2800" b="1" dirty="0" smtClean="0">
                <a:solidFill>
                  <a:schemeClr val="accent3"/>
                </a:solidFill>
                <a:latin typeface="+mn-ea"/>
              </a:rPr>
              <a:t>(Tabitha),</a:t>
            </a:r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 意</a:t>
            </a:r>
            <a:r>
              <a:rPr lang="zh-TW" altLang="en-US" sz="2800" b="1" dirty="0">
                <a:solidFill>
                  <a:schemeClr val="accent3"/>
                </a:solidFill>
                <a:latin typeface="+mn-ea"/>
              </a:rPr>
              <a:t>思是“羚羊”。</a:t>
            </a:r>
            <a:endParaRPr lang="en-US" altLang="zh-TW" sz="2800" b="1" dirty="0">
              <a:solidFill>
                <a:schemeClr val="accent3"/>
              </a:solidFill>
              <a:latin typeface="+mn-ea"/>
            </a:endParaRPr>
          </a:p>
          <a:p>
            <a:r>
              <a:rPr lang="en-US" altLang="zh-TW" sz="2800" b="1" dirty="0" smtClean="0">
                <a:solidFill>
                  <a:schemeClr val="accent3"/>
                </a:solidFill>
                <a:latin typeface="+mn-ea"/>
              </a:rPr>
              <a:t>“</a:t>
            </a:r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女 徒</a:t>
            </a:r>
            <a:r>
              <a:rPr lang="en-US" altLang="zh-TW" sz="2800" b="1" dirty="0" smtClean="0">
                <a:solidFill>
                  <a:schemeClr val="accent3"/>
                </a:solidFill>
                <a:latin typeface="+mn-ea"/>
              </a:rPr>
              <a:t>”</a:t>
            </a:r>
            <a:endParaRPr lang="en-US" altLang="zh-TW" sz="2800" b="1" dirty="0">
              <a:solidFill>
                <a:schemeClr val="accent3"/>
              </a:solidFill>
              <a:latin typeface="+mn-ea"/>
            </a:endParaRPr>
          </a:p>
          <a:p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她 </a:t>
            </a:r>
            <a:r>
              <a:rPr lang="zh-TW" altLang="en-US" sz="2800" b="1" dirty="0">
                <a:solidFill>
                  <a:schemeClr val="accent3"/>
                </a:solidFill>
                <a:latin typeface="+mn-ea"/>
              </a:rPr>
              <a:t>廣 行 善 事 ， 多 施 賙 濟 </a:t>
            </a:r>
            <a:endParaRPr lang="en-US" altLang="zh-TW" sz="2800" b="1" dirty="0">
              <a:solidFill>
                <a:schemeClr val="accent3"/>
              </a:solidFill>
              <a:latin typeface="+mn-ea"/>
            </a:endParaRPr>
          </a:p>
          <a:p>
            <a:r>
              <a:rPr lang="zh-TW" altLang="en-US" sz="2800" b="1" dirty="0">
                <a:solidFill>
                  <a:schemeClr val="accent3"/>
                </a:solidFill>
                <a:latin typeface="+mn-ea"/>
              </a:rPr>
              <a:t>多 加 與 </a:t>
            </a:r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她 </a:t>
            </a:r>
            <a:r>
              <a:rPr lang="zh-TW" altLang="en-US" sz="2800" b="1" dirty="0">
                <a:solidFill>
                  <a:schemeClr val="accent3"/>
                </a:solidFill>
                <a:latin typeface="+mn-ea"/>
              </a:rPr>
              <a:t>們 同 在 時 所 做 的 裡 衣 外 衣 給 他 看 。</a:t>
            </a:r>
            <a:endParaRPr lang="en-US" altLang="zh-TW" sz="2800" b="1" dirty="0">
              <a:solidFill>
                <a:schemeClr val="accent3"/>
              </a:solidFill>
              <a:latin typeface="+mn-ea"/>
            </a:endParaRPr>
          </a:p>
          <a:p>
            <a:r>
              <a:rPr lang="en-US" sz="2800" b="1" dirty="0" smtClean="0">
                <a:solidFill>
                  <a:schemeClr val="accent3"/>
                </a:solidFill>
                <a:latin typeface="+mn-ea"/>
              </a:rPr>
              <a:t>The Queen of The Needle</a:t>
            </a:r>
          </a:p>
          <a:p>
            <a:r>
              <a:rPr lang="en-US" altLang="zh-TW" sz="2800" b="1" dirty="0" smtClean="0">
                <a:solidFill>
                  <a:schemeClr val="accent3"/>
                </a:solidFill>
                <a:latin typeface="+mn-ea"/>
              </a:rPr>
              <a:t>Calendar of Saints: 10/25 </a:t>
            </a:r>
            <a:r>
              <a:rPr lang="en-US" altLang="zh-TW" sz="2800" b="1" dirty="0" err="1" smtClean="0">
                <a:solidFill>
                  <a:schemeClr val="accent3"/>
                </a:solidFill>
                <a:latin typeface="+mn-ea"/>
              </a:rPr>
              <a:t>Feastday</a:t>
            </a:r>
            <a:r>
              <a:rPr lang="en-US" altLang="zh-TW" sz="2800" b="1" dirty="0">
                <a:solidFill>
                  <a:schemeClr val="accent3"/>
                </a:solidFill>
                <a:latin typeface="+mn-ea"/>
              </a:rPr>
              <a:t> </a:t>
            </a:r>
            <a:r>
              <a:rPr lang="en-US" altLang="zh-TW" sz="2800" b="1" dirty="0" smtClean="0">
                <a:solidFill>
                  <a:schemeClr val="accent3"/>
                </a:solidFill>
                <a:latin typeface="+mn-ea"/>
              </a:rPr>
              <a:t>of Saint </a:t>
            </a:r>
            <a:r>
              <a:rPr lang="en-US" altLang="zh-TW" sz="2800" b="1" dirty="0">
                <a:solidFill>
                  <a:schemeClr val="accent3"/>
                </a:solidFill>
                <a:latin typeface="+mn-ea"/>
              </a:rPr>
              <a:t>Tabitha</a:t>
            </a:r>
            <a:r>
              <a:rPr lang="en-US" altLang="zh-TW" sz="2800" b="1" dirty="0" smtClean="0">
                <a:solidFill>
                  <a:schemeClr val="accent3"/>
                </a:solidFill>
                <a:latin typeface="+mn-ea"/>
              </a:rPr>
              <a:t> </a:t>
            </a:r>
            <a:endParaRPr lang="en-US" sz="2800" b="1" dirty="0" smtClean="0">
              <a:solidFill>
                <a:schemeClr val="accent3"/>
              </a:solidFill>
              <a:latin typeface="+mn-ea"/>
            </a:endParaRPr>
          </a:p>
          <a:p>
            <a:r>
              <a:rPr lang="en-US" sz="2800" b="1" dirty="0">
                <a:solidFill>
                  <a:schemeClr val="accent3"/>
                </a:solidFill>
                <a:latin typeface="+mn-ea"/>
              </a:rPr>
              <a:t>Dorcas Society, Dorcas </a:t>
            </a:r>
            <a:r>
              <a:rPr lang="en-US" sz="2800" b="1" dirty="0" smtClean="0">
                <a:solidFill>
                  <a:schemeClr val="accent3"/>
                </a:solidFill>
                <a:latin typeface="+mn-ea"/>
              </a:rPr>
              <a:t>Ministry</a:t>
            </a:r>
            <a:r>
              <a:rPr lang="en-US" altLang="zh-TW" sz="2800" b="1" dirty="0" smtClean="0">
                <a:solidFill>
                  <a:schemeClr val="accent3"/>
                </a:solidFill>
                <a:latin typeface="+mn-ea"/>
              </a:rPr>
              <a:t>….</a:t>
            </a:r>
            <a:endParaRPr lang="en-US" sz="2800" b="1" dirty="0" smtClean="0">
              <a:solidFill>
                <a:schemeClr val="accent3"/>
              </a:solidFill>
              <a:latin typeface="+mn-ea"/>
            </a:endParaRPr>
          </a:p>
          <a:p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憐</a:t>
            </a:r>
            <a:r>
              <a:rPr lang="zh-TW" altLang="en-US" sz="2800" b="1" dirty="0">
                <a:solidFill>
                  <a:schemeClr val="accent3"/>
                </a:solidFill>
                <a:latin typeface="+mn-ea"/>
              </a:rPr>
              <a:t>憫的</a:t>
            </a:r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心</a:t>
            </a:r>
            <a:endParaRPr lang="en-US" altLang="zh-TW" sz="2800" b="1" dirty="0" smtClean="0">
              <a:solidFill>
                <a:schemeClr val="accent3"/>
              </a:solidFill>
              <a:latin typeface="+mn-ea"/>
            </a:endParaRPr>
          </a:p>
          <a:p>
            <a:r>
              <a:rPr lang="zh-TW" altLang="en-US" sz="2800" b="1" dirty="0">
                <a:solidFill>
                  <a:schemeClr val="accent3"/>
                </a:solidFill>
                <a:latin typeface="+mn-ea"/>
              </a:rPr>
              <a:t>慷慨的</a:t>
            </a:r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心</a:t>
            </a:r>
            <a:endParaRPr lang="en-US" altLang="zh-TW" sz="2800" b="1" dirty="0" smtClean="0">
              <a:solidFill>
                <a:schemeClr val="accent3"/>
              </a:solidFill>
              <a:latin typeface="+mn-ea"/>
            </a:endParaRPr>
          </a:p>
          <a:p>
            <a:r>
              <a:rPr lang="zh-TW" altLang="en-US" sz="2800" b="1" dirty="0">
                <a:solidFill>
                  <a:schemeClr val="accent3"/>
                </a:solidFill>
                <a:latin typeface="+mn-ea"/>
              </a:rPr>
              <a:t>使命的</a:t>
            </a:r>
            <a:r>
              <a:rPr lang="zh-TW" altLang="en-US" sz="2800" b="1" dirty="0" smtClean="0">
                <a:solidFill>
                  <a:schemeClr val="accent3"/>
                </a:solidFill>
                <a:latin typeface="+mn-ea"/>
              </a:rPr>
              <a:t>心</a:t>
            </a:r>
            <a:endParaRPr lang="en-US" altLang="zh-TW" sz="2800" b="1" dirty="0" smtClean="0">
              <a:solidFill>
                <a:schemeClr val="accent3"/>
              </a:solidFill>
              <a:latin typeface="+mn-ea"/>
            </a:endParaRPr>
          </a:p>
          <a:p>
            <a:endParaRPr lang="en-US" sz="2800" b="1" dirty="0" smtClean="0">
              <a:solidFill>
                <a:schemeClr val="accent3"/>
              </a:solidFill>
              <a:latin typeface="+mn-ea"/>
            </a:endParaRPr>
          </a:p>
          <a:p>
            <a:endParaRPr lang="en-US" sz="2800" b="1" dirty="0">
              <a:solidFill>
                <a:schemeClr val="accent3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8965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1023" y="1869142"/>
            <a:ext cx="8670606" cy="480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zh-TW" altLang="en-US" sz="2400" dirty="0" smtClean="0"/>
              <a:t>你</a:t>
            </a:r>
            <a:r>
              <a:rPr lang="zh-TW" altLang="en-US" sz="2400" dirty="0"/>
              <a:t>手若有行善的力量，不可推辭，就當向那應得的人施行。你那裏若有現成的，不可對鄰舍說：去吧，明天再來，我必給你</a:t>
            </a:r>
            <a:r>
              <a:rPr lang="zh-TW" altLang="en-US" sz="2400" dirty="0" smtClean="0"/>
              <a:t>。（</a:t>
            </a:r>
            <a:r>
              <a:rPr lang="zh-TW" altLang="en-US" sz="2400" dirty="0"/>
              <a:t>箴三：</a:t>
            </a:r>
            <a:r>
              <a:rPr lang="en-US" altLang="zh-TW" sz="2400" dirty="0"/>
              <a:t>27-28</a:t>
            </a:r>
            <a:r>
              <a:rPr lang="zh-TW" altLang="en-US" sz="2400" dirty="0" smtClean="0"/>
              <a:t>）</a:t>
            </a:r>
            <a:endParaRPr lang="en-US" altLang="zh-TW" sz="2400" dirty="0"/>
          </a:p>
          <a:p>
            <a:pPr>
              <a:spcBef>
                <a:spcPts val="0"/>
              </a:spcBef>
            </a:pPr>
            <a:r>
              <a:rPr lang="zh-TW" altLang="en-US" sz="2400" dirty="0" smtClean="0"/>
              <a:t>讓</a:t>
            </a:r>
            <a:r>
              <a:rPr lang="zh-TW" altLang="en-US" sz="2400" dirty="0"/>
              <a:t>主的恩典透過我們臨到更多人身上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>
              <a:spcBef>
                <a:spcPts val="0"/>
              </a:spcBef>
            </a:pPr>
            <a:r>
              <a:rPr lang="zh-TW" altLang="en-US" sz="2400" dirty="0" smtClean="0"/>
              <a:t>所</a:t>
            </a:r>
            <a:r>
              <a:rPr lang="zh-TW" altLang="en-US" sz="2400" dirty="0"/>
              <a:t>做的善行，不一定馬上看見福音的果效</a:t>
            </a:r>
            <a:r>
              <a:rPr lang="zh-TW" altLang="en-US" sz="2400" dirty="0" smtClean="0"/>
              <a:t>；到</a:t>
            </a:r>
            <a:r>
              <a:rPr lang="zh-TW" altLang="en-US" sz="2400" dirty="0"/>
              <a:t>了時候，神會讓我們得到意想不到的收穫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>
              <a:spcBef>
                <a:spcPts val="0"/>
              </a:spcBef>
            </a:pPr>
            <a:r>
              <a:rPr lang="zh-TW" altLang="en-US" sz="2400" dirty="0" smtClean="0"/>
              <a:t>我</a:t>
            </a:r>
            <a:r>
              <a:rPr lang="zh-TW" altLang="en-US" sz="2400" dirty="0"/>
              <a:t>們的善行，主都會記念</a:t>
            </a:r>
            <a:r>
              <a:rPr lang="zh-TW" altLang="en-US" sz="2400" dirty="0" smtClean="0"/>
              <a:t>。 “</a:t>
            </a:r>
            <a:r>
              <a:rPr lang="zh-TW" altLang="en-US" sz="2400" dirty="0"/>
              <a:t>你們這蒙我父賜福的，可來承受那創世以來為你們所預備的國。因為我餓了，你們給我吃，渴了，你們給我喝；我作客旅，你們留我住；我赤身露體，你們給我穿；我病了，你們看顧我；我在監裏，你們來看我</a:t>
            </a:r>
            <a:r>
              <a:rPr lang="en-US" altLang="zh-TW" sz="2400" dirty="0"/>
              <a:t>…</a:t>
            </a:r>
            <a:r>
              <a:rPr lang="zh-TW" altLang="en-US" sz="2400" dirty="0"/>
              <a:t>我實在告訴你們，這些事你們既作在我這弟兄中一個最小的身上，就是作在我身上了。”（太二五：</a:t>
            </a:r>
            <a:r>
              <a:rPr lang="en-US" altLang="zh-TW" sz="2400" dirty="0"/>
              <a:t>34-40</a:t>
            </a:r>
            <a:r>
              <a:rPr lang="zh-TW" altLang="en-US" sz="2400" dirty="0"/>
              <a:t>）</a:t>
            </a:r>
            <a:endParaRPr lang="en-US" sz="2400" dirty="0"/>
          </a:p>
        </p:txBody>
      </p:sp>
      <p:pic>
        <p:nvPicPr>
          <p:cNvPr id="22530" name="Picture 2" descr="Image result for dor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3594031" cy="141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Image result for dorc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061" y="0"/>
            <a:ext cx="1409380" cy="166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11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Image result for 硝 皮 匠 西 門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8941"/>
            <a:ext cx="9144000" cy="607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730" y="4742346"/>
            <a:ext cx="8229600" cy="1143000"/>
          </a:xfrm>
        </p:spPr>
        <p:txBody>
          <a:bodyPr/>
          <a:lstStyle/>
          <a:p>
            <a:r>
              <a:rPr lang="zh-TW" altLang="en-US" sz="2800" b="1" baseline="30000" dirty="0" smtClean="0">
                <a:solidFill>
                  <a:srgbClr val="FFFF00"/>
                </a:solidFill>
              </a:rPr>
              <a:t>利</a:t>
            </a:r>
            <a:r>
              <a:rPr lang="en-US" altLang="zh-TW" sz="2800" b="1" baseline="30000" dirty="0" smtClean="0">
                <a:solidFill>
                  <a:srgbClr val="FFFF00"/>
                </a:solidFill>
              </a:rPr>
              <a:t>11:28</a:t>
            </a:r>
            <a:r>
              <a:rPr lang="en-US" altLang="zh-TW" sz="2800" b="1" baseline="30000" dirty="0">
                <a:solidFill>
                  <a:srgbClr val="FFFF00"/>
                </a:solidFill>
              </a:rPr>
              <a:t> </a:t>
            </a:r>
            <a:r>
              <a:rPr lang="zh-TW" altLang="en-US" sz="2800" b="1" dirty="0">
                <a:solidFill>
                  <a:srgbClr val="FFFF00"/>
                </a:solidFill>
              </a:rPr>
              <a:t>拿 其 屍 的 ， 必 不 潔 淨 到 晚 上 ， 並 要 洗 衣 服 。 這 些 是 與 你 們 不 潔 淨 的 </a:t>
            </a:r>
            <a:r>
              <a:rPr lang="zh-TW" altLang="en-US" sz="2800" b="1" dirty="0" smtClean="0">
                <a:solidFill>
                  <a:srgbClr val="FFFF00"/>
                </a:solidFill>
              </a:rPr>
              <a:t>。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83626" y="2860342"/>
            <a:ext cx="242495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400" dirty="0">
                <a:solidFill>
                  <a:srgbClr val="FF99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『</a:t>
            </a:r>
            <a:r>
              <a:rPr lang="zh-TW" altLang="en-US" sz="2400" dirty="0">
                <a:solidFill>
                  <a:srgbClr val="FF99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硝皮匠</a:t>
            </a:r>
            <a:r>
              <a:rPr lang="en-US" altLang="zh-TW" sz="2400" dirty="0" smtClean="0">
                <a:solidFill>
                  <a:srgbClr val="FF99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』</a:t>
            </a:r>
            <a:r>
              <a:rPr lang="zh-TW" altLang="en-US" sz="2400" dirty="0"/>
              <a:t>西門</a:t>
            </a:r>
            <a:endParaRPr lang="en-US" sz="2400" dirty="0">
              <a:solidFill>
                <a:srgbClr val="FF99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84096" y="414626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zh-TW" altLang="en-US" sz="4800" b="1" baseline="30000" dirty="0" smtClean="0">
                <a:solidFill>
                  <a:srgbClr val="FFFF00"/>
                </a:solidFill>
              </a:rPr>
              <a:t>神預備彼得向外邦人傳福音</a:t>
            </a:r>
            <a:endParaRPr lang="en-US" sz="4800" b="1" dirty="0">
              <a:solidFill>
                <a:srgbClr val="FFFF00"/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8316" y="3490653"/>
            <a:ext cx="8887369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ea typeface="Roboto"/>
              </a:rPr>
              <a:t>「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DD4B39"/>
                </a:solidFill>
                <a:effectLst/>
                <a:latin typeface="Arial" panose="020B0604020202020204" pitchFamily="34" charset="0"/>
                <a:ea typeface="Roboto"/>
              </a:rPr>
              <a:t>硝皮匠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ea typeface="Roboto"/>
              </a:rPr>
              <a:t>」：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ea typeface="Roboto"/>
              </a:rPr>
              <a:t>製皮工人，是把動物的皮加工製作成皮革的工匠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ea typeface="Roboto"/>
              </a:rPr>
              <a:t>。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739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096" y="0"/>
            <a:ext cx="855112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7" y="0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尋道者哥尼流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09380" y="2718036"/>
            <a:ext cx="6844553" cy="40811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sz="3600" dirty="0" smtClean="0">
                <a:solidFill>
                  <a:srgbClr val="00B0F0"/>
                </a:solidFill>
              </a:rPr>
              <a:t>義 </a:t>
            </a:r>
            <a:r>
              <a:rPr lang="zh-TW" altLang="en-US" sz="3600" dirty="0">
                <a:solidFill>
                  <a:srgbClr val="00B0F0"/>
                </a:solidFill>
              </a:rPr>
              <a:t>大 利 營 的 百 夫 長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3600" dirty="0" smtClean="0">
                <a:solidFill>
                  <a:srgbClr val="00B0F0"/>
                </a:solidFill>
              </a:rPr>
              <a:t>虔 </a:t>
            </a:r>
            <a:r>
              <a:rPr lang="zh-TW" altLang="en-US" sz="3600" dirty="0">
                <a:solidFill>
                  <a:srgbClr val="00B0F0"/>
                </a:solidFill>
              </a:rPr>
              <a:t>誠 </a:t>
            </a:r>
            <a:r>
              <a:rPr lang="zh-TW" altLang="en-US" sz="3600" dirty="0" smtClean="0">
                <a:solidFill>
                  <a:srgbClr val="00B0F0"/>
                </a:solidFill>
              </a:rPr>
              <a:t>人</a:t>
            </a:r>
            <a:r>
              <a:rPr lang="en-US" altLang="zh-TW" sz="3600" dirty="0" smtClean="0">
                <a:solidFill>
                  <a:srgbClr val="00B0F0"/>
                </a:solidFill>
              </a:rPr>
              <a:t>,</a:t>
            </a:r>
            <a:r>
              <a:rPr lang="zh-TW" altLang="en-US" sz="3600" dirty="0" smtClean="0">
                <a:solidFill>
                  <a:srgbClr val="00B0F0"/>
                </a:solidFill>
              </a:rPr>
              <a:t> </a:t>
            </a:r>
            <a:r>
              <a:rPr lang="zh-TW" altLang="en-US" sz="3600" dirty="0">
                <a:solidFill>
                  <a:srgbClr val="00B0F0"/>
                </a:solidFill>
              </a:rPr>
              <a:t>義 人</a:t>
            </a:r>
            <a:endParaRPr lang="en-US" altLang="zh-TW" sz="3600" dirty="0" smtClean="0">
              <a:solidFill>
                <a:srgbClr val="00B0F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3600" dirty="0" smtClean="0">
                <a:solidFill>
                  <a:srgbClr val="00B0F0"/>
                </a:solidFill>
              </a:rPr>
              <a:t>他 </a:t>
            </a:r>
            <a:r>
              <a:rPr lang="zh-TW" altLang="en-US" sz="3600" dirty="0">
                <a:solidFill>
                  <a:srgbClr val="00B0F0"/>
                </a:solidFill>
              </a:rPr>
              <a:t>和 全 家 都 敬 畏 神 </a:t>
            </a:r>
            <a:endParaRPr lang="en-US" altLang="zh-TW" sz="3600" dirty="0">
              <a:solidFill>
                <a:srgbClr val="00B0F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3600" dirty="0" smtClean="0">
                <a:solidFill>
                  <a:srgbClr val="00B0F0"/>
                </a:solidFill>
              </a:rPr>
              <a:t>多 </a:t>
            </a:r>
            <a:r>
              <a:rPr lang="zh-TW" altLang="en-US" sz="3600" dirty="0">
                <a:solidFill>
                  <a:srgbClr val="00B0F0"/>
                </a:solidFill>
              </a:rPr>
              <a:t>多 賙 濟 百 姓 </a:t>
            </a:r>
            <a:r>
              <a:rPr lang="zh-TW" altLang="en-US" sz="3600" dirty="0" smtClean="0">
                <a:solidFill>
                  <a:srgbClr val="00B0F0"/>
                </a:solidFill>
              </a:rPr>
              <a:t> </a:t>
            </a:r>
            <a:endParaRPr lang="en-US" altLang="zh-TW" sz="3600" dirty="0" smtClean="0">
              <a:solidFill>
                <a:srgbClr val="00B0F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3600" dirty="0" smtClean="0">
                <a:solidFill>
                  <a:srgbClr val="00B0F0"/>
                </a:solidFill>
              </a:rPr>
              <a:t>常 </a:t>
            </a:r>
            <a:r>
              <a:rPr lang="zh-TW" altLang="en-US" sz="3600" dirty="0">
                <a:solidFill>
                  <a:srgbClr val="00B0F0"/>
                </a:solidFill>
              </a:rPr>
              <a:t>常 禱 告 神 </a:t>
            </a:r>
            <a:endParaRPr lang="en-US" altLang="zh-TW" sz="3600" dirty="0" smtClean="0">
              <a:solidFill>
                <a:srgbClr val="00B0F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3600" dirty="0">
                <a:solidFill>
                  <a:srgbClr val="00B0F0"/>
                </a:solidFill>
              </a:rPr>
              <a:t>為 猶 太 通 國 所 稱 </a:t>
            </a:r>
            <a:r>
              <a:rPr lang="zh-TW" altLang="en-US" sz="3600" dirty="0" smtClean="0">
                <a:solidFill>
                  <a:srgbClr val="00B0F0"/>
                </a:solidFill>
              </a:rPr>
              <a:t>讚</a:t>
            </a:r>
            <a:endParaRPr lang="en-US" altLang="zh-TW" sz="3600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4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096" y="0"/>
            <a:ext cx="855112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7" y="0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尋道者哥尼流申初的禱告</a:t>
            </a:r>
            <a:r>
              <a:rPr lang="zh-TW" altLang="en-US" dirty="0"/>
              <a:t>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6094" y="4549676"/>
            <a:ext cx="8551124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rgbClr val="00B0F0"/>
                </a:solidFill>
              </a:rPr>
              <a:t>現 </a:t>
            </a:r>
            <a:r>
              <a:rPr lang="zh-TW" altLang="en-US" sz="3600" dirty="0">
                <a:solidFill>
                  <a:srgbClr val="00B0F0"/>
                </a:solidFill>
              </a:rPr>
              <a:t>在 你 當 打 發 人 往 約 帕 去 ， 請 那 稱 呼 彼 得 的 西 門 來 </a:t>
            </a:r>
            <a:r>
              <a:rPr lang="zh-TW" altLang="en-US" sz="3600" dirty="0" smtClean="0">
                <a:solidFill>
                  <a:srgbClr val="00B0F0"/>
                </a:solidFill>
              </a:rPr>
              <a:t>。他 </a:t>
            </a:r>
            <a:r>
              <a:rPr lang="zh-TW" altLang="en-US" sz="3600" dirty="0">
                <a:solidFill>
                  <a:srgbClr val="00B0F0"/>
                </a:solidFill>
              </a:rPr>
              <a:t>住 在 海 邊 一 個 硝 皮 匠 西 門 的 家 裡 ， 房 子 在 海 邊 上 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256095" y="3186516"/>
            <a:ext cx="8551123" cy="11972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00B0F0"/>
                </a:solidFill>
              </a:rPr>
              <a:t>哥 尼 流 ， 你 的 禱 告 已 蒙 垂 聽 ， 你 的 賙 濟 達 到 神 面 前 已 蒙 記 念 了 。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02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70151" cy="59704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70494"/>
            <a:ext cx="9144000" cy="887506"/>
          </a:xfrm>
          <a:solidFill>
            <a:srgbClr val="00B0F0"/>
          </a:solidFill>
        </p:spPr>
        <p:txBody>
          <a:bodyPr/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神所潔淨的，你不可當作俗物。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68189" y="3316959"/>
            <a:ext cx="7140387" cy="646331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Helvetica Neue"/>
              </a:rPr>
              <a:t>彼 得 </a:t>
            </a:r>
            <a:r>
              <a:rPr lang="zh-TW" altLang="en-US" sz="3600" dirty="0" smtClean="0">
                <a:solidFill>
                  <a:schemeClr val="bg1"/>
                </a:solidFill>
                <a:latin typeface="Helvetica Neue"/>
              </a:rPr>
              <a:t>午 </a:t>
            </a:r>
            <a:r>
              <a:rPr lang="zh-TW" altLang="en-US" sz="3600" dirty="0">
                <a:solidFill>
                  <a:schemeClr val="bg1"/>
                </a:solidFill>
                <a:latin typeface="Helvetica Neue"/>
              </a:rPr>
              <a:t>正 </a:t>
            </a:r>
            <a:r>
              <a:rPr lang="zh-TW" altLang="en-US" sz="3600" dirty="0" smtClean="0">
                <a:solidFill>
                  <a:schemeClr val="bg1"/>
                </a:solidFill>
                <a:latin typeface="Helvetica Neue"/>
              </a:rPr>
              <a:t>的禱 </a:t>
            </a:r>
            <a:r>
              <a:rPr lang="zh-TW" altLang="en-US" sz="3600" dirty="0">
                <a:solidFill>
                  <a:schemeClr val="bg1"/>
                </a:solidFill>
                <a:latin typeface="Helvetica Neue"/>
              </a:rPr>
              <a:t>告 </a:t>
            </a:r>
            <a:r>
              <a:rPr lang="zh-TW" altLang="en-US" sz="3600" dirty="0" smtClean="0">
                <a:solidFill>
                  <a:schemeClr val="bg1"/>
                </a:solidFill>
                <a:latin typeface="Helvetica Neue"/>
              </a:rPr>
              <a:t>魂 </a:t>
            </a:r>
            <a:r>
              <a:rPr lang="zh-TW" altLang="en-US" sz="3600" dirty="0">
                <a:solidFill>
                  <a:schemeClr val="bg1"/>
                </a:solidFill>
                <a:latin typeface="Helvetica Neue"/>
              </a:rPr>
              <a:t>遊 象 </a:t>
            </a:r>
            <a:r>
              <a:rPr lang="zh-TW" altLang="en-US" sz="3600" dirty="0" smtClean="0">
                <a:solidFill>
                  <a:schemeClr val="bg1"/>
                </a:solidFill>
                <a:latin typeface="Helvetica Neue"/>
              </a:rPr>
              <a:t>外</a:t>
            </a:r>
            <a:endParaRPr lang="zh-TW" altLang="en-US" sz="3600" dirty="0">
              <a:solidFill>
                <a:schemeClr val="bg1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7389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利未記</a:t>
            </a:r>
            <a:r>
              <a:rPr lang="en-US" altLang="zh-TW" dirty="0" smtClean="0"/>
              <a:t>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388" y="1277471"/>
            <a:ext cx="8579224" cy="558052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baseline="30000" dirty="0"/>
              <a:t>2</a:t>
            </a:r>
            <a:r>
              <a:rPr lang="zh-TW" altLang="en-US" dirty="0"/>
              <a:t>你們曉諭以色列人說，在地上一切走獸中可吃的乃是這些：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b="1" baseline="30000" dirty="0"/>
              <a:t>3</a:t>
            </a:r>
            <a:r>
              <a:rPr lang="zh-TW" altLang="en-US" dirty="0"/>
              <a:t>凡蹄分兩瓣、倒嚼的走獸，你們都可以吃。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b="1" baseline="30000" dirty="0"/>
              <a:t>9</a:t>
            </a:r>
            <a:r>
              <a:rPr lang="zh-TW" altLang="en-US" dirty="0"/>
              <a:t>水中可吃的乃是這些：凡在水裡、海裡、河裡、有翅有鱗的，都可以吃。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b="1" baseline="30000" dirty="0"/>
              <a:t>21</a:t>
            </a:r>
            <a:r>
              <a:rPr lang="zh-TW" altLang="en-US" dirty="0"/>
              <a:t>只是有翅膀用四足爬行的物中，有足有腿，在地上蹦跳的，你們還可以吃。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b="1" baseline="30000" dirty="0"/>
              <a:t>22</a:t>
            </a:r>
            <a:r>
              <a:rPr lang="zh-TW" altLang="en-US" dirty="0"/>
              <a:t>其中有蝗蟲、螞蚱、蟋蟀與其類；蚱蜢與其類；這些你們都可以吃。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b="1" baseline="30000" dirty="0"/>
              <a:t>47</a:t>
            </a:r>
            <a:r>
              <a:rPr lang="zh-TW" altLang="en-US" dirty="0"/>
              <a:t>要把潔淨的和不潔淨的，可吃的與不可吃的活物，都分別出來。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3492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39763" y="1270000"/>
            <a:ext cx="1951037" cy="898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潔淨的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639763" y="4662488"/>
            <a:ext cx="1951037" cy="898525"/>
          </a:xfrm>
          <a:prstGeom prst="rect">
            <a:avLst/>
          </a:prstGeom>
          <a:solidFill>
            <a:srgbClr val="CC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不潔淨的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960438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3200">
                <a:solidFill>
                  <a:schemeClr val="bg1"/>
                </a:solidFill>
                <a:ea typeface="SimHei" panose="02010609060101010101" pitchFamily="49" charset="-122"/>
              </a:rPr>
              <a:t>走獸</a:t>
            </a:r>
            <a:endParaRPr kumimoji="1" lang="zh-TW" altLang="en-US" sz="3200">
              <a:ea typeface="SimHei" panose="02010609060101010101" pitchFamily="49" charset="-122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879725" y="1106488"/>
            <a:ext cx="2506663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  <a:buFontTx/>
              <a:buBlip>
                <a:blip r:embed="rId3"/>
              </a:buBlip>
            </a:pPr>
            <a:r>
              <a:rPr kumimoji="1" lang="en-US" altLang="zh-TW" sz="2400">
                <a:solidFill>
                  <a:srgbClr val="CC0000"/>
                </a:solidFill>
                <a:ea typeface="PMingLiU" panose="02020500000000000000" pitchFamily="18" charset="-120"/>
              </a:rPr>
              <a:t> </a:t>
            </a:r>
            <a:r>
              <a:rPr kumimoji="1" lang="zh-TW" altLang="en-US" sz="2400">
                <a:solidFill>
                  <a:srgbClr val="CC0000"/>
                </a:solidFill>
                <a:ea typeface="SimHei" panose="02010609060101010101" pitchFamily="49" charset="-122"/>
              </a:rPr>
              <a:t>倒嚼（反芻）</a:t>
            </a:r>
          </a:p>
          <a:p>
            <a:pPr>
              <a:lnSpc>
                <a:spcPct val="140000"/>
              </a:lnSpc>
              <a:buFontTx/>
              <a:buBlip>
                <a:blip r:embed="rId3"/>
              </a:buBlip>
            </a:pPr>
            <a:r>
              <a:rPr kumimoji="1" lang="zh-TW" altLang="en-US" sz="2400">
                <a:solidFill>
                  <a:srgbClr val="CC0000"/>
                </a:solidFill>
                <a:ea typeface="PMingLiU" panose="02020500000000000000" pitchFamily="18" charset="-120"/>
              </a:rPr>
              <a:t> </a:t>
            </a:r>
            <a:r>
              <a:rPr kumimoji="1" lang="zh-TW" altLang="en-US" sz="2400">
                <a:solidFill>
                  <a:srgbClr val="CC0000"/>
                </a:solidFill>
                <a:ea typeface="SimHei" panose="02010609060101010101" pitchFamily="49" charset="-122"/>
              </a:rPr>
              <a:t>分蹄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2879725" y="2241550"/>
            <a:ext cx="2863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TW" altLang="en-US" sz="2400">
                <a:ea typeface="SimHei" panose="02010609060101010101" pitchFamily="49" charset="-122"/>
              </a:rPr>
              <a:t>牛、羊、鹿、羚羊</a:t>
            </a:r>
          </a:p>
        </p:txBody>
      </p:sp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2879725" y="2759075"/>
          <a:ext cx="658813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15" name="Image" r:id="rId4" imgW="876500" imgH="1385104" progId="Photoshop.Image.9">
                  <p:embed/>
                </p:oleObj>
              </mc:Choice>
              <mc:Fallback>
                <p:oleObj name="Image" r:id="rId4" imgW="876500" imgH="1385104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9725" y="2759075"/>
                        <a:ext cx="658813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3549650" y="2759075"/>
          <a:ext cx="488950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16" name="Image" r:id="rId6" imgW="648076" imgH="1143260" progId="Photoshop.Image.9">
                  <p:embed/>
                </p:oleObj>
              </mc:Choice>
              <mc:Fallback>
                <p:oleObj name="Image" r:id="rId6" imgW="648076" imgH="1143260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2759075"/>
                        <a:ext cx="488950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4067175" y="2759075"/>
          <a:ext cx="957263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17" name="Image" r:id="rId8" imgW="1270289" imgH="1270289" progId="Photoshop.Image.9">
                  <p:embed/>
                </p:oleObj>
              </mc:Choice>
              <mc:Fallback>
                <p:oleObj name="Image" r:id="rId8" imgW="1270289" imgH="1270289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2759075"/>
                        <a:ext cx="957263" cy="95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3592513" y="3649663"/>
          <a:ext cx="401637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18" name="Image" r:id="rId10" imgW="533522" imgH="889203" progId="Photoshop.Image.9">
                  <p:embed/>
                </p:oleObj>
              </mc:Choice>
              <mc:Fallback>
                <p:oleObj name="Image" r:id="rId10" imgW="533522" imgH="889203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2513" y="3649663"/>
                        <a:ext cx="401637" cy="671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1" name="Object 11"/>
          <p:cNvGraphicFramePr>
            <a:graphicFrameLocks noChangeAspect="1"/>
          </p:cNvGraphicFramePr>
          <p:nvPr/>
        </p:nvGraphicFramePr>
        <p:xfrm>
          <a:off x="2879725" y="5570538"/>
          <a:ext cx="79375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19" name="Image" r:id="rId12" imgW="1054340" imgH="1499471" progId="Photoshop.Image.9">
                  <p:embed/>
                </p:oleObj>
              </mc:Choice>
              <mc:Fallback>
                <p:oleObj name="Image" r:id="rId12" imgW="1054340" imgH="1499471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9725" y="5570538"/>
                        <a:ext cx="79375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2" name="Object 12"/>
          <p:cNvGraphicFramePr>
            <a:graphicFrameLocks noChangeAspect="1"/>
          </p:cNvGraphicFramePr>
          <p:nvPr/>
        </p:nvGraphicFramePr>
        <p:xfrm>
          <a:off x="4598988" y="5570538"/>
          <a:ext cx="555625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20" name="Image" r:id="rId14" imgW="737028" imgH="1588422" progId="Photoshop.Image.9">
                  <p:embed/>
                </p:oleObj>
              </mc:Choice>
              <mc:Fallback>
                <p:oleObj name="Image" r:id="rId14" imgW="737028" imgH="1588422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8988" y="5570538"/>
                        <a:ext cx="555625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2879725" y="5003800"/>
            <a:ext cx="6049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TW" altLang="en-US" sz="2400">
                <a:solidFill>
                  <a:srgbClr val="996633"/>
                </a:solidFill>
                <a:ea typeface="SimHei" panose="02010609060101010101" pitchFamily="49" charset="-122"/>
              </a:rPr>
              <a:t>豬；</a:t>
            </a:r>
            <a:r>
              <a:rPr kumimoji="1" lang="zh-TW" altLang="en-US" sz="2400">
                <a:solidFill>
                  <a:srgbClr val="009900"/>
                </a:solidFill>
                <a:ea typeface="SimHei" panose="02010609060101010101" pitchFamily="49" charset="-122"/>
              </a:rPr>
              <a:t>駱駝、兔子、沙番（岩狸）；</a:t>
            </a:r>
            <a:r>
              <a:rPr kumimoji="1" lang="zh-TW" altLang="en-US" sz="2400">
                <a:solidFill>
                  <a:schemeClr val="accent2"/>
                </a:solidFill>
                <a:ea typeface="SimHei" panose="02010609060101010101" pitchFamily="49" charset="-122"/>
              </a:rPr>
              <a:t>肉食動物</a:t>
            </a:r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>
            <a:off x="0" y="4494213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0497" name="Object 17"/>
          <p:cNvGraphicFramePr>
            <a:graphicFrameLocks noChangeAspect="1"/>
          </p:cNvGraphicFramePr>
          <p:nvPr/>
        </p:nvGraphicFramePr>
        <p:xfrm>
          <a:off x="7508875" y="5591175"/>
          <a:ext cx="13081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21" name="Image" r:id="rId16" imgW="1931521" imgH="1499471" progId="Photoshop.Image.9">
                  <p:embed/>
                </p:oleObj>
              </mc:Choice>
              <mc:Fallback>
                <p:oleObj name="Image" r:id="rId16" imgW="1931521" imgH="1499471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8875" y="5591175"/>
                        <a:ext cx="13081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48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20486" grpId="0"/>
      <p:bldP spid="2049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9" name="Picture 15" descr="cr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5173663"/>
            <a:ext cx="51689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39763" y="1270000"/>
            <a:ext cx="1951037" cy="898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潔淨的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39763" y="4662488"/>
            <a:ext cx="1951037" cy="898525"/>
          </a:xfrm>
          <a:prstGeom prst="rect">
            <a:avLst/>
          </a:prstGeom>
          <a:solidFill>
            <a:srgbClr val="CC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不潔淨的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0"/>
            <a:ext cx="9144000" cy="960438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3200">
                <a:solidFill>
                  <a:schemeClr val="bg1"/>
                </a:solidFill>
                <a:ea typeface="SimHei" panose="02010609060101010101" pitchFamily="49" charset="-122"/>
              </a:rPr>
              <a:t>水中動物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879725" y="1106488"/>
            <a:ext cx="228282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  <a:buFontTx/>
              <a:buBlip>
                <a:blip r:embed="rId3"/>
              </a:buBlip>
            </a:pPr>
            <a:r>
              <a:rPr kumimoji="1" lang="en-US" altLang="zh-TW" sz="2400">
                <a:solidFill>
                  <a:srgbClr val="CC0000"/>
                </a:solidFill>
                <a:ea typeface="PMingLiU" panose="02020500000000000000" pitchFamily="18" charset="-120"/>
              </a:rPr>
              <a:t> </a:t>
            </a:r>
            <a:r>
              <a:rPr kumimoji="1" lang="zh-TW" altLang="en-US" sz="24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有翅</a:t>
            </a:r>
            <a:r>
              <a:rPr kumimoji="1" lang="en-US" altLang="zh-TW" sz="24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4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鰭</a:t>
            </a:r>
            <a:r>
              <a:rPr kumimoji="1" lang="en-US" altLang="zh-TW" sz="24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  <a:p>
            <a:pPr>
              <a:lnSpc>
                <a:spcPct val="140000"/>
              </a:lnSpc>
              <a:buFontTx/>
              <a:buBlip>
                <a:blip r:embed="rId3"/>
              </a:buBlip>
            </a:pPr>
            <a:r>
              <a:rPr kumimoji="1" lang="en-US" altLang="zh-TW" sz="2400">
                <a:solidFill>
                  <a:srgbClr val="CC0000"/>
                </a:solidFill>
                <a:ea typeface="PMingLiU" panose="02020500000000000000" pitchFamily="18" charset="-120"/>
              </a:rPr>
              <a:t> </a:t>
            </a:r>
            <a:r>
              <a:rPr kumimoji="1" lang="zh-TW" altLang="en-US" sz="24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有鱗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2879725" y="4699000"/>
            <a:ext cx="6049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TW" altLang="en-US" sz="2400">
                <a:ea typeface="SimHei" panose="02010609060101010101" pitchFamily="49" charset="-122"/>
              </a:rPr>
              <a:t>鰻魚、鱔魚、烏賊、蝦、蟹、龜、水母</a:t>
            </a:r>
            <a:r>
              <a:rPr kumimoji="1" lang="en-US" altLang="zh-TW" sz="2400">
                <a:ea typeface="SimHei" panose="02010609060101010101" pitchFamily="49" charset="-122"/>
              </a:rPr>
              <a:t>…</a:t>
            </a:r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0" y="4494213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1521" name="Picture 17" descr="salmon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" t="16736" b="24686"/>
          <a:stretch>
            <a:fillRect/>
          </a:stretch>
        </p:blipFill>
        <p:spPr bwMode="auto">
          <a:xfrm>
            <a:off x="303213" y="2566988"/>
            <a:ext cx="3076575" cy="12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8997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39763" y="1270000"/>
            <a:ext cx="1951037" cy="898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潔淨的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39763" y="3884613"/>
            <a:ext cx="1951037" cy="898525"/>
          </a:xfrm>
          <a:prstGeom prst="rect">
            <a:avLst/>
          </a:prstGeom>
          <a:solidFill>
            <a:srgbClr val="CC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不潔淨的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960438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3200">
                <a:solidFill>
                  <a:schemeClr val="bg1"/>
                </a:solidFill>
                <a:ea typeface="SimHei" panose="02010609060101010101" pitchFamily="49" charset="-122"/>
              </a:rPr>
              <a:t>鳥類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879725" y="3768725"/>
            <a:ext cx="6049963" cy="272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TW" altLang="zh-TW" sz="2400">
                <a:ea typeface="SimHei" panose="02010609060101010101" pitchFamily="49" charset="-122"/>
              </a:rPr>
              <a:t>鵰、狗頭鵰、紅頭鵰、鷂鷹、小鷹與其類；</a:t>
            </a:r>
          </a:p>
          <a:p>
            <a:pPr>
              <a:lnSpc>
                <a:spcPct val="120000"/>
              </a:lnSpc>
            </a:pPr>
            <a:r>
              <a:rPr kumimoji="1" lang="zh-TW" altLang="zh-TW" sz="2400">
                <a:ea typeface="SimHei" panose="02010609060101010101" pitchFamily="49" charset="-122"/>
              </a:rPr>
              <a:t>烏鴉與其類；</a:t>
            </a:r>
          </a:p>
          <a:p>
            <a:pPr>
              <a:lnSpc>
                <a:spcPct val="120000"/>
              </a:lnSpc>
            </a:pPr>
            <a:r>
              <a:rPr kumimoji="1" lang="zh-TW" altLang="zh-TW" sz="2400">
                <a:ea typeface="SimHei" panose="02010609060101010101" pitchFamily="49" charset="-122"/>
              </a:rPr>
              <a:t>鴕鳥</a:t>
            </a:r>
            <a:r>
              <a:rPr kumimoji="1" lang="en-US" altLang="zh-TW" sz="240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應指梟</a:t>
            </a:r>
            <a:r>
              <a:rPr kumimoji="1" lang="en-US" altLang="zh-TW" sz="240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kumimoji="1" lang="zh-TW" altLang="zh-TW" sz="2400">
                <a:ea typeface="SimHei" panose="02010609060101010101" pitchFamily="49" charset="-122"/>
              </a:rPr>
              <a:t>、夜鷹、魚鷹、鷹與其類；</a:t>
            </a:r>
          </a:p>
          <a:p>
            <a:pPr>
              <a:lnSpc>
                <a:spcPct val="120000"/>
              </a:lnSpc>
            </a:pPr>
            <a:r>
              <a:rPr kumimoji="1" lang="zh-TW" altLang="zh-TW" sz="2400">
                <a:ea typeface="SimHei" panose="02010609060101010101" pitchFamily="49" charset="-122"/>
              </a:rPr>
              <a:t>鴞鳥、鸕鶿、貓頭鷹、角鴟、鵜鶘、禿鵰、</a:t>
            </a:r>
            <a:endParaRPr kumimoji="1" lang="zh-TW" altLang="en-US" sz="2400"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kumimoji="1" lang="zh-TW" altLang="zh-TW" sz="2400">
                <a:ea typeface="SimHei" panose="02010609060101010101" pitchFamily="49" charset="-122"/>
              </a:rPr>
              <a:t>鸛、鷺鷥與其類；</a:t>
            </a:r>
            <a:endParaRPr kumimoji="1" lang="zh-TW" altLang="en-US" sz="2400"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kumimoji="1" lang="zh-TW" altLang="zh-TW" sz="2400">
                <a:ea typeface="SimHei" panose="02010609060101010101" pitchFamily="49" charset="-122"/>
              </a:rPr>
              <a:t>戴鵀與蝙蝠。</a:t>
            </a:r>
            <a:endParaRPr kumimoji="1" lang="zh-TW" altLang="en-US" sz="2400">
              <a:ea typeface="SimHei" panose="02010609060101010101" pitchFamily="49" charset="-122"/>
            </a:endParaRPr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0" y="3579813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4326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6" name="Picture 6" descr="bi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800"/>
            <a:ext cx="9144000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8007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39763" y="1270000"/>
            <a:ext cx="1951037" cy="898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潔淨的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639763" y="3884613"/>
            <a:ext cx="1951037" cy="898525"/>
          </a:xfrm>
          <a:prstGeom prst="rect">
            <a:avLst/>
          </a:prstGeom>
          <a:solidFill>
            <a:srgbClr val="CC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不潔淨的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960438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3200">
                <a:solidFill>
                  <a:schemeClr val="bg1"/>
                </a:solidFill>
                <a:ea typeface="SimHei" panose="02010609060101010101" pitchFamily="49" charset="-122"/>
              </a:rPr>
              <a:t>鳥類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879725" y="3768725"/>
            <a:ext cx="6049963" cy="272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TW" altLang="zh-TW" sz="2400">
                <a:ea typeface="SimHei" panose="02010609060101010101" pitchFamily="49" charset="-122"/>
              </a:rPr>
              <a:t>鵰、狗頭鵰、紅頭鵰、鷂鷹、小鷹與其類；</a:t>
            </a:r>
          </a:p>
          <a:p>
            <a:pPr>
              <a:lnSpc>
                <a:spcPct val="120000"/>
              </a:lnSpc>
            </a:pPr>
            <a:r>
              <a:rPr kumimoji="1" lang="zh-TW" altLang="zh-TW" sz="2400">
                <a:ea typeface="SimHei" panose="02010609060101010101" pitchFamily="49" charset="-122"/>
              </a:rPr>
              <a:t>烏鴉與其類；</a:t>
            </a:r>
          </a:p>
          <a:p>
            <a:pPr>
              <a:lnSpc>
                <a:spcPct val="120000"/>
              </a:lnSpc>
            </a:pPr>
            <a:r>
              <a:rPr kumimoji="1" lang="zh-TW" altLang="zh-TW" sz="2400">
                <a:ea typeface="SimHei" panose="02010609060101010101" pitchFamily="49" charset="-122"/>
              </a:rPr>
              <a:t>鴕鳥</a:t>
            </a:r>
            <a:r>
              <a:rPr kumimoji="1" lang="en-US" altLang="zh-TW" sz="240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sz="2400">
                <a:latin typeface="SimHei" panose="02010609060101010101" pitchFamily="49" charset="-122"/>
                <a:ea typeface="SimHei" panose="02010609060101010101" pitchFamily="49" charset="-122"/>
              </a:rPr>
              <a:t>應指梟</a:t>
            </a:r>
            <a:r>
              <a:rPr kumimoji="1" lang="en-US" altLang="zh-TW" sz="240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kumimoji="1" lang="zh-TW" altLang="zh-TW" sz="2400">
                <a:ea typeface="SimHei" panose="02010609060101010101" pitchFamily="49" charset="-122"/>
              </a:rPr>
              <a:t>、夜鷹、魚鷹、鷹與其類；</a:t>
            </a:r>
          </a:p>
          <a:p>
            <a:pPr>
              <a:lnSpc>
                <a:spcPct val="120000"/>
              </a:lnSpc>
            </a:pPr>
            <a:r>
              <a:rPr kumimoji="1" lang="zh-TW" altLang="zh-TW" sz="2400">
                <a:ea typeface="SimHei" panose="02010609060101010101" pitchFamily="49" charset="-122"/>
              </a:rPr>
              <a:t>鴞鳥、鸕鶿、貓頭鷹、角鴟、鵜鶘、禿鵰、</a:t>
            </a:r>
            <a:endParaRPr kumimoji="1" lang="zh-TW" altLang="en-US" sz="2400"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kumimoji="1" lang="zh-TW" altLang="zh-TW" sz="2400">
                <a:ea typeface="SimHei" panose="02010609060101010101" pitchFamily="49" charset="-122"/>
              </a:rPr>
              <a:t>鸛、鷺鷥與其類；</a:t>
            </a:r>
            <a:endParaRPr kumimoji="1" lang="zh-TW" altLang="en-US" sz="2400"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kumimoji="1" lang="zh-TW" altLang="zh-TW" sz="2400">
                <a:ea typeface="SimHei" panose="02010609060101010101" pitchFamily="49" charset="-122"/>
              </a:rPr>
              <a:t>戴鵀與蝙蝠。</a:t>
            </a:r>
            <a:endParaRPr kumimoji="1" lang="zh-TW" altLang="en-US" sz="2400">
              <a:ea typeface="SimHei" panose="02010609060101010101" pitchFamily="49" charset="-122"/>
            </a:endParaRP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0" y="3579813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2879725" y="1106488"/>
            <a:ext cx="3363913" cy="213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kumimoji="1" lang="en-US" altLang="zh-TW" sz="2400">
                <a:solidFill>
                  <a:srgbClr val="CC0000"/>
                </a:solidFill>
                <a:ea typeface="PMingLiU" panose="02020500000000000000" pitchFamily="18" charset="-120"/>
              </a:rPr>
              <a:t> </a:t>
            </a:r>
            <a:r>
              <a:rPr kumimoji="1" lang="zh-TW" altLang="en-US" sz="24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不吃死屍、垃圾</a:t>
            </a:r>
          </a:p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kumimoji="1" lang="zh-TW" altLang="en-US" sz="2400">
                <a:solidFill>
                  <a:srgbClr val="CC0000"/>
                </a:solidFill>
                <a:ea typeface="PMingLiU" panose="02020500000000000000" pitchFamily="18" charset="-120"/>
              </a:rPr>
              <a:t> </a:t>
            </a:r>
            <a:r>
              <a:rPr kumimoji="1" lang="zh-TW" altLang="en-US" sz="24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以生命種子為食物</a:t>
            </a:r>
          </a:p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kumimoji="1" lang="zh-TW" altLang="en-US" sz="2400">
                <a:solidFill>
                  <a:srgbClr val="CC0000"/>
                </a:solidFill>
                <a:ea typeface="PMingLiU" panose="02020500000000000000" pitchFamily="18" charset="-120"/>
              </a:rPr>
              <a:t> </a:t>
            </a:r>
            <a:r>
              <a:rPr kumimoji="1" lang="zh-TW" altLang="en-US" sz="24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活在天上</a:t>
            </a:r>
          </a:p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kumimoji="1" lang="zh-TW" altLang="en-US" sz="2400">
                <a:solidFill>
                  <a:srgbClr val="CC0000"/>
                </a:solidFill>
                <a:ea typeface="PMingLiU" panose="02020500000000000000" pitchFamily="18" charset="-120"/>
              </a:rPr>
              <a:t> </a:t>
            </a:r>
            <a:r>
              <a:rPr kumimoji="1" lang="zh-TW" altLang="en-US" sz="24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活在光中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0043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39763" y="1270000"/>
            <a:ext cx="1951037" cy="898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潔淨的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39763" y="4662488"/>
            <a:ext cx="1951037" cy="898525"/>
          </a:xfrm>
          <a:prstGeom prst="rect">
            <a:avLst/>
          </a:prstGeom>
          <a:solidFill>
            <a:srgbClr val="CC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不潔淨的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960438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3200">
                <a:solidFill>
                  <a:schemeClr val="bg1"/>
                </a:solidFill>
                <a:ea typeface="SimHei" panose="02010609060101010101" pitchFamily="49" charset="-122"/>
              </a:rPr>
              <a:t>昆蟲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2879725" y="1106488"/>
            <a:ext cx="4341813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  <a:buFontTx/>
              <a:buBlip>
                <a:blip r:embed="rId2"/>
              </a:buBlip>
            </a:pPr>
            <a:r>
              <a:rPr kumimoji="1" lang="en-US" altLang="zh-TW" sz="2400">
                <a:solidFill>
                  <a:srgbClr val="CC0000"/>
                </a:solidFill>
                <a:ea typeface="PMingLiU" panose="02020500000000000000" pitchFamily="18" charset="-120"/>
              </a:rPr>
              <a:t> </a:t>
            </a:r>
            <a:r>
              <a:rPr kumimoji="1" lang="zh-TW" altLang="en-US" sz="24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有翅有足，會蹦跳者為潔淨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2879725" y="4699000"/>
            <a:ext cx="3976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Blip>
                <a:blip r:embed="rId2"/>
              </a:buBlip>
            </a:pPr>
            <a:r>
              <a:rPr kumimoji="1" lang="en-US" altLang="zh-TW" sz="2400">
                <a:solidFill>
                  <a:srgbClr val="CC0000"/>
                </a:solidFill>
                <a:ea typeface="PMingLiU" panose="02020500000000000000" pitchFamily="18" charset="-120"/>
              </a:rPr>
              <a:t> </a:t>
            </a:r>
            <a:r>
              <a:rPr kumimoji="1" lang="zh-TW" altLang="en-US" sz="2400">
                <a:solidFill>
                  <a:srgbClr val="CC0000"/>
                </a:solidFill>
                <a:ea typeface="SimHei" panose="02010609060101010101" pitchFamily="49" charset="-122"/>
              </a:rPr>
              <a:t>有翅有足，爬行者為不潔</a:t>
            </a: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0" y="4398963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7657" name="Picture 9" descr="locust-in-a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50" y="2055813"/>
            <a:ext cx="2882900" cy="1987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6103938" y="2711450"/>
            <a:ext cx="20685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TW" altLang="en-US" sz="2400">
                <a:ea typeface="SimHei" panose="02010609060101010101" pitchFamily="49" charset="-122"/>
              </a:rPr>
              <a:t>蝗蟲、螞蚱、</a:t>
            </a:r>
          </a:p>
          <a:p>
            <a:pPr>
              <a:lnSpc>
                <a:spcPct val="120000"/>
              </a:lnSpc>
            </a:pPr>
            <a:r>
              <a:rPr kumimoji="1" lang="zh-TW" altLang="en-US" sz="2400">
                <a:ea typeface="SimHei" panose="02010609060101010101" pitchFamily="49" charset="-122"/>
              </a:rPr>
              <a:t>蟋蟀與其類；</a:t>
            </a:r>
          </a:p>
          <a:p>
            <a:pPr>
              <a:lnSpc>
                <a:spcPct val="120000"/>
              </a:lnSpc>
            </a:pPr>
            <a:r>
              <a:rPr kumimoji="1" lang="zh-TW" altLang="en-US" sz="2400">
                <a:ea typeface="SimHei" panose="02010609060101010101" pitchFamily="49" charset="-122"/>
              </a:rPr>
              <a:t>蚱蜢與其類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8325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18" name="Picture 22" descr="liza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0" y="3371850"/>
            <a:ext cx="6229350" cy="323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639763" y="1270000"/>
            <a:ext cx="1951037" cy="898525"/>
          </a:xfrm>
          <a:prstGeom prst="rect">
            <a:avLst/>
          </a:prstGeom>
          <a:solidFill>
            <a:srgbClr val="CC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不潔淨的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960438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3200">
                <a:solidFill>
                  <a:schemeClr val="bg1"/>
                </a:solidFill>
                <a:ea typeface="SimHei" panose="02010609060101010101" pitchFamily="49" charset="-122"/>
              </a:rPr>
              <a:t>地上爬物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917825" y="1182688"/>
            <a:ext cx="5116513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TW" altLang="en-US" sz="2400">
                <a:ea typeface="SimHei" panose="02010609060101010101" pitchFamily="49" charset="-122"/>
              </a:rPr>
              <a:t>鼬鼠、鼫鼠、蜥蜴與其類；</a:t>
            </a:r>
          </a:p>
          <a:p>
            <a:pPr>
              <a:lnSpc>
                <a:spcPct val="120000"/>
              </a:lnSpc>
            </a:pPr>
            <a:r>
              <a:rPr kumimoji="1" lang="zh-TW" altLang="en-US" sz="2400">
                <a:ea typeface="SimHei" panose="02010609060101010101" pitchFamily="49" charset="-122"/>
              </a:rPr>
              <a:t>壁虎、龍子、守宮、蛇醫、蝘蜓。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7811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001713" y="1009650"/>
            <a:ext cx="7067550" cy="295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en-US" altLang="zh-TW" sz="2000">
                <a:latin typeface="SimHei" panose="02010609060101010101" pitchFamily="49" charset="-122"/>
                <a:ea typeface="SimHei" panose="02010609060101010101" pitchFamily="49" charset="-122"/>
              </a:rPr>
              <a:t>…</a:t>
            </a: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神又對他說：「我與你立約：你要作多國的父。</a:t>
            </a:r>
            <a:r>
              <a:rPr lang="en-US" altLang="zh-TW" sz="2000">
                <a:latin typeface="SimHei" panose="02010609060101010101" pitchFamily="49" charset="-122"/>
                <a:ea typeface="SimHei" panose="02010609060101010101" pitchFamily="49" charset="-122"/>
              </a:rPr>
              <a:t>…</a:t>
            </a: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我必使</a:t>
            </a:r>
            <a:r>
              <a:rPr lang="zh-TW" altLang="en-US" sz="20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你的後裔極其繁多</a:t>
            </a: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；國度從你而立，君王從你而出。</a:t>
            </a:r>
          </a:p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我要與你並你世世代代的後裔堅立我的約，作永遠的約，是要</a:t>
            </a:r>
            <a:r>
              <a:rPr lang="zh-TW" altLang="en-US" sz="20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作你和你後裔的神</a:t>
            </a: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。我要將你現在寄居的地，就是</a:t>
            </a:r>
            <a:r>
              <a:rPr lang="zh-TW" altLang="en-US" sz="20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迦南全地，賜給你和你的後裔永遠為業</a:t>
            </a: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，我也必作他們的神。」</a:t>
            </a:r>
          </a:p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神又對亞伯拉罕說：「你和你的後裔必世世代代遵守我的約。你們所有的男子都要</a:t>
            </a:r>
            <a:r>
              <a:rPr lang="zh-TW" altLang="en-US" sz="200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受割禮</a:t>
            </a: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；這就是我與你並你的後裔所立的約，是你們所當遵守的。」</a:t>
            </a:r>
            <a:r>
              <a:rPr lang="en-US" altLang="zh-TW" sz="20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0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創</a:t>
            </a:r>
            <a:r>
              <a:rPr lang="en-US" altLang="zh-TW" sz="20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17:4-10)</a:t>
            </a:r>
            <a:r>
              <a:rPr lang="en-US" altLang="zh-TW" sz="2000">
                <a:latin typeface="SimHei" panose="02010609060101010101" pitchFamily="49" charset="-122"/>
                <a:ea typeface="SimHei" panose="02010609060101010101" pitchFamily="49" charset="-122"/>
              </a:rPr>
              <a:t>	</a:t>
            </a:r>
            <a:endParaRPr lang="zh-TW" altLang="en-US" sz="20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1008063" y="5045075"/>
            <a:ext cx="7391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「我向埃及人所行的事，你們都看見了，且看見我如鷹將你們背在翅膀上，帶來歸我。如今你們若實在</a:t>
            </a:r>
            <a:r>
              <a:rPr lang="zh-TW" altLang="en-US" sz="200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聽從我的話</a:t>
            </a: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，遵守我的約，就要在萬民中</a:t>
            </a:r>
            <a:r>
              <a:rPr lang="zh-TW" altLang="en-US" sz="20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作屬我的子民</a:t>
            </a: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，因為全地都是我的。你們要</a:t>
            </a:r>
            <a:r>
              <a:rPr lang="zh-TW" altLang="en-US" sz="20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歸我作祭司的國度</a:t>
            </a: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zh-TW" altLang="en-US" sz="20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為聖潔的國民</a:t>
            </a:r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。」</a:t>
            </a:r>
            <a:r>
              <a:rPr lang="en-US" altLang="zh-TW" sz="20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20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出</a:t>
            </a:r>
            <a:r>
              <a:rPr lang="en-US" altLang="zh-TW" sz="200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19:4-6)</a:t>
            </a:r>
            <a:endParaRPr lang="zh-TW" altLang="en-US" sz="200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1004888" y="398463"/>
            <a:ext cx="1412875" cy="466725"/>
          </a:xfrm>
          <a:prstGeom prst="rect">
            <a:avLst/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割禮的約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1004888" y="4427538"/>
            <a:ext cx="1717675" cy="466725"/>
          </a:xfrm>
          <a:prstGeom prst="rect">
            <a:avLst/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ea typeface="SimHei" panose="02010609060101010101" pitchFamily="49" charset="-122"/>
              </a:rPr>
              <a:t>西乃山的約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2576513" y="434975"/>
            <a:ext cx="1933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rgbClr val="336699"/>
                </a:solidFill>
                <a:ea typeface="SimHei" panose="02010609060101010101" pitchFamily="49" charset="-122"/>
              </a:rPr>
              <a:t>(</a:t>
            </a:r>
            <a:r>
              <a:rPr lang="zh-TW" altLang="en-US" sz="2000">
                <a:solidFill>
                  <a:srgbClr val="336699"/>
                </a:solidFill>
                <a:ea typeface="SimHei" panose="02010609060101010101" pitchFamily="49" charset="-122"/>
              </a:rPr>
              <a:t>約主前</a:t>
            </a:r>
            <a:r>
              <a:rPr lang="en-US" altLang="zh-TW" sz="2000">
                <a:solidFill>
                  <a:srgbClr val="336699"/>
                </a:solidFill>
                <a:ea typeface="SimHei" panose="02010609060101010101" pitchFamily="49" charset="-122"/>
              </a:rPr>
              <a:t>20</a:t>
            </a:r>
            <a:r>
              <a:rPr lang="en-US" altLang="zh-TW" sz="2000">
                <a:solidFill>
                  <a:srgbClr val="336699"/>
                </a:solidFill>
                <a:ea typeface="PMingLiU" panose="02020500000000000000" pitchFamily="18" charset="-120"/>
              </a:rPr>
              <a:t>50</a:t>
            </a:r>
            <a:r>
              <a:rPr lang="zh-TW" altLang="en-US" sz="2000">
                <a:solidFill>
                  <a:srgbClr val="336699"/>
                </a:solidFill>
                <a:ea typeface="SimHei" panose="02010609060101010101" pitchFamily="49" charset="-122"/>
              </a:rPr>
              <a:t>年</a:t>
            </a:r>
            <a:r>
              <a:rPr lang="en-US" altLang="zh-TW" sz="2000">
                <a:solidFill>
                  <a:srgbClr val="336699"/>
                </a:solidFill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2852738" y="4457700"/>
            <a:ext cx="1933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rgbClr val="336699"/>
                </a:solidFill>
                <a:ea typeface="SimHei" panose="02010609060101010101" pitchFamily="49" charset="-122"/>
              </a:rPr>
              <a:t>(</a:t>
            </a:r>
            <a:r>
              <a:rPr lang="zh-TW" altLang="en-US" sz="2000">
                <a:solidFill>
                  <a:srgbClr val="336699"/>
                </a:solidFill>
                <a:ea typeface="SimHei" panose="02010609060101010101" pitchFamily="49" charset="-122"/>
              </a:rPr>
              <a:t>約主前</a:t>
            </a:r>
            <a:r>
              <a:rPr lang="en-US" altLang="zh-TW" sz="2000">
                <a:solidFill>
                  <a:srgbClr val="336699"/>
                </a:solidFill>
                <a:ea typeface="PMingLiU" panose="02020500000000000000" pitchFamily="18" charset="-120"/>
              </a:rPr>
              <a:t>1450</a:t>
            </a:r>
            <a:r>
              <a:rPr lang="zh-TW" altLang="en-US" sz="2000">
                <a:solidFill>
                  <a:srgbClr val="336699"/>
                </a:solidFill>
                <a:ea typeface="SimHei" panose="02010609060101010101" pitchFamily="49" charset="-122"/>
              </a:rPr>
              <a:t>年</a:t>
            </a:r>
            <a:r>
              <a:rPr lang="en-US" altLang="zh-TW" sz="2000">
                <a:solidFill>
                  <a:srgbClr val="336699"/>
                </a:solidFill>
                <a:ea typeface="SimHei" panose="02010609060101010101" pitchFamily="49" charset="-122"/>
              </a:rPr>
              <a:t>)</a:t>
            </a:r>
          </a:p>
        </p:txBody>
      </p:sp>
      <p:pic>
        <p:nvPicPr>
          <p:cNvPr id="34831" name="Picture 15" descr="10-commandme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963" y="3863975"/>
            <a:ext cx="1746250" cy="122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32" name="Picture 16" descr="iGinelli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473075"/>
            <a:ext cx="1830388" cy="36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8847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  <p:bldP spid="34821" grpId="0"/>
      <p:bldP spid="34822" grpId="0" animBg="1"/>
      <p:bldP spid="34823" grpId="0" animBg="1"/>
      <p:bldP spid="34824" grpId="0"/>
      <p:bldP spid="348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83"/>
            <a:ext cx="8229600" cy="1143000"/>
          </a:xfrm>
        </p:spPr>
        <p:txBody>
          <a:bodyPr/>
          <a:lstStyle/>
          <a:p>
            <a:r>
              <a:rPr lang="zh-TW" altLang="en-US" dirty="0"/>
              <a:t>猶太人 </a:t>
            </a:r>
            <a:r>
              <a:rPr lang="en-US" altLang="zh-TW" dirty="0"/>
              <a:t>- </a:t>
            </a:r>
            <a:r>
              <a:rPr lang="zh-TW" altLang="en-US" dirty="0"/>
              <a:t>神的選民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34284"/>
            <a:ext cx="4343400" cy="1169894"/>
          </a:xfrm>
          <a:solidFill>
            <a:srgbClr val="00B050"/>
          </a:solidFill>
        </p:spPr>
        <p:txBody>
          <a:bodyPr/>
          <a:lstStyle/>
          <a:p>
            <a:r>
              <a:rPr lang="zh-TW" altLang="en-US" sz="2800" dirty="0" smtClean="0"/>
              <a:t>神輿以色列人立約</a:t>
            </a:r>
            <a:endParaRPr lang="en-US" altLang="zh-TW" sz="2800" dirty="0" smtClean="0"/>
          </a:p>
          <a:p>
            <a:r>
              <a:rPr lang="zh-TW" altLang="en-US" sz="2800" dirty="0" smtClean="0"/>
              <a:t>神頒布律法給以色列人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3353" y="1234283"/>
            <a:ext cx="4038600" cy="1169894"/>
          </a:xfrm>
          <a:solidFill>
            <a:srgbClr val="00B0F0"/>
          </a:solidFill>
        </p:spPr>
        <p:txBody>
          <a:bodyPr/>
          <a:lstStyle/>
          <a:p>
            <a:r>
              <a:rPr lang="zh-TW" altLang="en-US" sz="2800" dirty="0" smtClean="0"/>
              <a:t>割禮為記號</a:t>
            </a:r>
            <a:endParaRPr lang="en-US" altLang="zh-TW" sz="2800" dirty="0" smtClean="0"/>
          </a:p>
          <a:p>
            <a:r>
              <a:rPr lang="zh-TW" altLang="en-US" sz="2800" dirty="0" smtClean="0"/>
              <a:t>信仰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生活的準則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2571219"/>
            <a:ext cx="9144000" cy="95410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0000"/>
                </a:solidFill>
                <a:latin typeface="Helvetica Neue"/>
              </a:rPr>
              <a:t>我是把你們從埃及地領出來的耶和華，要作你們的神；所以你們要聖潔，因為我是聖潔的。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75665" y="3606009"/>
            <a:ext cx="8592670" cy="130574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baseline="30000" dirty="0"/>
              <a:t>15:1</a:t>
            </a:r>
            <a:r>
              <a:rPr lang="zh-TW" altLang="en-US" sz="2800" dirty="0"/>
              <a:t>有幾個人從猶太下來，教訓弟兄們說：你們若不按摩西的規條受割禮，不能得救</a:t>
            </a:r>
            <a:r>
              <a:rPr lang="zh-TW" altLang="en-US" sz="2800" dirty="0" smtClean="0"/>
              <a:t>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9773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83"/>
            <a:ext cx="8229600" cy="1143000"/>
          </a:xfrm>
        </p:spPr>
        <p:txBody>
          <a:bodyPr/>
          <a:lstStyle/>
          <a:p>
            <a:r>
              <a:rPr lang="zh-TW" altLang="en-US" dirty="0"/>
              <a:t>猶太人 </a:t>
            </a:r>
            <a:r>
              <a:rPr lang="en-US" altLang="zh-TW" dirty="0"/>
              <a:t>- </a:t>
            </a:r>
            <a:r>
              <a:rPr lang="zh-TW" altLang="en-US" dirty="0"/>
              <a:t>神的選民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34284"/>
            <a:ext cx="4343400" cy="1169894"/>
          </a:xfrm>
          <a:solidFill>
            <a:srgbClr val="00B050"/>
          </a:solidFill>
        </p:spPr>
        <p:txBody>
          <a:bodyPr/>
          <a:lstStyle/>
          <a:p>
            <a:r>
              <a:rPr lang="zh-TW" altLang="en-US" sz="2800" dirty="0" smtClean="0"/>
              <a:t>神輿以色列人立約</a:t>
            </a:r>
            <a:endParaRPr lang="en-US" altLang="zh-TW" sz="2800" dirty="0" smtClean="0"/>
          </a:p>
          <a:p>
            <a:r>
              <a:rPr lang="zh-TW" altLang="en-US" sz="2800" dirty="0" smtClean="0"/>
              <a:t>神頒布律法給以色列人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3353" y="1234283"/>
            <a:ext cx="4038600" cy="1169894"/>
          </a:xfrm>
          <a:solidFill>
            <a:srgbClr val="00B0F0"/>
          </a:solidFill>
        </p:spPr>
        <p:txBody>
          <a:bodyPr/>
          <a:lstStyle/>
          <a:p>
            <a:r>
              <a:rPr lang="zh-TW" altLang="en-US" sz="2800" dirty="0"/>
              <a:t>割禮為記號</a:t>
            </a:r>
            <a:endParaRPr lang="en-US" altLang="zh-TW" sz="2800" dirty="0"/>
          </a:p>
          <a:p>
            <a:r>
              <a:rPr lang="zh-TW" altLang="en-US" sz="2800" dirty="0"/>
              <a:t>信仰</a:t>
            </a:r>
            <a:r>
              <a:rPr lang="en-US" altLang="zh-TW" sz="2800" dirty="0"/>
              <a:t>,</a:t>
            </a:r>
            <a:r>
              <a:rPr lang="zh-TW" altLang="en-US" sz="2800" dirty="0"/>
              <a:t>生活的準則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2571219"/>
            <a:ext cx="9144000" cy="95410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0000"/>
                </a:solidFill>
                <a:latin typeface="Helvetica Neue"/>
              </a:rPr>
              <a:t>我是把你們從埃及地領出來的耶和華，要作你們的神；所以你們要聖潔，因為我是聖潔的。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0" y="3692367"/>
            <a:ext cx="9143999" cy="301954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baseline="30000" dirty="0" smtClean="0"/>
              <a:t>10:28</a:t>
            </a:r>
            <a:r>
              <a:rPr lang="zh-TW" altLang="en-US" sz="2600" dirty="0"/>
              <a:t>就對他們說：你們知道，猶太人和別國的人親近來往本是不合例的</a:t>
            </a:r>
            <a:endParaRPr lang="en-US" sz="2600" dirty="0"/>
          </a:p>
          <a:p>
            <a:pPr>
              <a:lnSpc>
                <a:spcPct val="150000"/>
              </a:lnSpc>
            </a:pPr>
            <a:r>
              <a:rPr lang="en-US" sz="2600" b="1" baseline="30000" dirty="0"/>
              <a:t>11:3</a:t>
            </a:r>
            <a:r>
              <a:rPr lang="zh-TW" altLang="en-US" sz="2600" dirty="0"/>
              <a:t>你進入未受割禮之人的家和他們一同吃飯了</a:t>
            </a:r>
            <a:r>
              <a:rPr lang="zh-TW" altLang="en-US" sz="2600" dirty="0" smtClean="0"/>
              <a:t>。</a:t>
            </a:r>
            <a:endParaRPr lang="en-US" altLang="zh-TW" sz="2600" dirty="0" smtClean="0"/>
          </a:p>
          <a:p>
            <a:pPr>
              <a:lnSpc>
                <a:spcPct val="150000"/>
              </a:lnSpc>
            </a:pPr>
            <a:r>
              <a:rPr lang="zh-TW" altLang="en-US" sz="2600" b="1" baseline="30000" dirty="0"/>
              <a:t>約</a:t>
            </a:r>
            <a:r>
              <a:rPr lang="en-US" sz="2600" b="1" baseline="30000" dirty="0"/>
              <a:t>18:28 </a:t>
            </a:r>
            <a:r>
              <a:rPr lang="zh-TW" altLang="en-US" sz="2600" dirty="0"/>
              <a:t>眾人將耶穌從該亞法那裡往衙門內解去，那時天還早。他們自己卻不進衙門，恐怕染了污穢，不能吃逾越節的筵席</a:t>
            </a:r>
            <a:r>
              <a:rPr lang="zh-TW" altLang="en-US" sz="2600" dirty="0" smtClean="0"/>
              <a:t>。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67766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83"/>
            <a:ext cx="8229600" cy="1143000"/>
          </a:xfrm>
        </p:spPr>
        <p:txBody>
          <a:bodyPr/>
          <a:lstStyle/>
          <a:p>
            <a:r>
              <a:rPr lang="zh-TW" altLang="en-US" dirty="0"/>
              <a:t>猶太人 </a:t>
            </a:r>
            <a:r>
              <a:rPr lang="en-US" altLang="zh-TW" dirty="0"/>
              <a:t>- </a:t>
            </a:r>
            <a:r>
              <a:rPr lang="zh-TW" altLang="en-US" dirty="0"/>
              <a:t>神的選民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34284"/>
            <a:ext cx="4343400" cy="1169894"/>
          </a:xfrm>
          <a:solidFill>
            <a:srgbClr val="00B050"/>
          </a:solidFill>
        </p:spPr>
        <p:txBody>
          <a:bodyPr/>
          <a:lstStyle/>
          <a:p>
            <a:r>
              <a:rPr lang="zh-TW" altLang="en-US" sz="2800" dirty="0" smtClean="0"/>
              <a:t>神輿以色列人立約</a:t>
            </a:r>
            <a:endParaRPr lang="en-US" altLang="zh-TW" sz="2800" dirty="0" smtClean="0"/>
          </a:p>
          <a:p>
            <a:r>
              <a:rPr lang="zh-TW" altLang="en-US" sz="2800" dirty="0" smtClean="0"/>
              <a:t>神頒布律法給以色列人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3353" y="1234283"/>
            <a:ext cx="4038600" cy="1169894"/>
          </a:xfrm>
          <a:solidFill>
            <a:srgbClr val="00B0F0"/>
          </a:solidFill>
        </p:spPr>
        <p:txBody>
          <a:bodyPr/>
          <a:lstStyle/>
          <a:p>
            <a:r>
              <a:rPr lang="zh-TW" altLang="en-US" sz="2800" dirty="0"/>
              <a:t>割禮為記號</a:t>
            </a:r>
            <a:endParaRPr lang="en-US" altLang="zh-TW" sz="2800" dirty="0"/>
          </a:p>
          <a:p>
            <a:r>
              <a:rPr lang="zh-TW" altLang="en-US" sz="2800" dirty="0"/>
              <a:t>信仰</a:t>
            </a:r>
            <a:r>
              <a:rPr lang="en-US" altLang="zh-TW" sz="2800" dirty="0"/>
              <a:t>,</a:t>
            </a:r>
            <a:r>
              <a:rPr lang="zh-TW" altLang="en-US" sz="2800" dirty="0"/>
              <a:t>生活的準則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2754117"/>
            <a:ext cx="9144000" cy="95410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0000"/>
                </a:solidFill>
                <a:latin typeface="Helvetica Neue"/>
              </a:rPr>
              <a:t>我是把你們從埃及地領出來的耶和華，要作你們的神；所以你們要聖潔，因為我是聖潔的。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57200" y="3873496"/>
            <a:ext cx="8229600" cy="276998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/>
              <a:t>猶太人向外邦人傳福音的障</a:t>
            </a:r>
            <a:r>
              <a:rPr lang="zh-TW" altLang="en-US" sz="3200" dirty="0" smtClean="0"/>
              <a:t>礙</a:t>
            </a:r>
            <a:endParaRPr lang="en-US" altLang="zh-TW" sz="3200" dirty="0" smtClean="0"/>
          </a:p>
          <a:p>
            <a:pPr lvl="1">
              <a:lnSpc>
                <a:spcPct val="150000"/>
              </a:lnSpc>
            </a:pPr>
            <a:r>
              <a:rPr lang="zh-TW" altLang="en-US" sz="2800" dirty="0" smtClean="0"/>
              <a:t>看不起外邦人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非選民</a:t>
            </a:r>
            <a:r>
              <a:rPr lang="en-US" altLang="zh-TW" sz="2800" dirty="0" smtClean="0"/>
              <a:t>)</a:t>
            </a:r>
          </a:p>
          <a:p>
            <a:pPr lvl="1">
              <a:lnSpc>
                <a:spcPct val="150000"/>
              </a:lnSpc>
            </a:pPr>
            <a:r>
              <a:rPr lang="zh-TW" altLang="en-US" sz="2800" dirty="0" smtClean="0"/>
              <a:t>不與外邦人結交</a:t>
            </a:r>
            <a:endParaRPr lang="en-US" altLang="zh-TW" sz="2800" dirty="0" smtClean="0"/>
          </a:p>
          <a:p>
            <a:pPr lvl="1">
              <a:lnSpc>
                <a:spcPct val="150000"/>
              </a:lnSpc>
            </a:pPr>
            <a:r>
              <a:rPr lang="zh-TW" altLang="en-US" sz="2800" dirty="0" smtClean="0"/>
              <a:t>外邦人不潔淨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214580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ular Callout 9"/>
          <p:cNvSpPr/>
          <p:nvPr/>
        </p:nvSpPr>
        <p:spPr>
          <a:xfrm>
            <a:off x="3119718" y="2791012"/>
            <a:ext cx="1143000" cy="416859"/>
          </a:xfrm>
          <a:prstGeom prst="wedgeRectCallout">
            <a:avLst>
              <a:gd name="adj1" fmla="val 48793"/>
              <a:gd name="adj2" fmla="val -1020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</a:rPr>
              <a:t>隔斷的牆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8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4526"/>
          <a:stretch/>
        </p:blipFill>
        <p:spPr>
          <a:xfrm>
            <a:off x="0" y="1680882"/>
            <a:ext cx="9144000" cy="5172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" y="41954"/>
            <a:ext cx="9143999" cy="156966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zh-CN" altLang="en-US" sz="2400" dirty="0"/>
              <a:t>徒</a:t>
            </a:r>
            <a:r>
              <a:rPr lang="en-US" altLang="zh-TW" sz="2400" dirty="0"/>
              <a:t>21:</a:t>
            </a:r>
            <a:r>
              <a:rPr lang="en-US" altLang="zh-CN" sz="2400" dirty="0"/>
              <a:t>26</a:t>
            </a:r>
            <a:r>
              <a:rPr lang="zh-CN" altLang="en-US" sz="2400" dirty="0"/>
              <a:t>一</a:t>
            </a:r>
            <a:r>
              <a:rPr lang="en-US" altLang="zh-CN" sz="2400" dirty="0" smtClean="0"/>
              <a:t>30</a:t>
            </a:r>
            <a:r>
              <a:rPr lang="zh-TW" altLang="en-US" sz="2400" dirty="0" smtClean="0"/>
              <a:t> </a:t>
            </a:r>
            <a:r>
              <a:rPr lang="zh-CN" altLang="en-US" sz="2400" dirty="0" smtClean="0"/>
              <a:t>保</a:t>
            </a:r>
            <a:r>
              <a:rPr lang="zh-CN" altLang="en-US" sz="2400" dirty="0"/>
              <a:t>罗带着几个犹太人到圣殿里去行洁净之礼，那些反对保罗的犹太人，因为看见一个以弗所基督徒特罗非摩在城中同行，便以为外邦人曾与保罗一同进圣殿的以色列院，于是大起骚</a:t>
            </a:r>
            <a:r>
              <a:rPr lang="zh-CN" altLang="en-US" sz="2400" dirty="0" smtClean="0"/>
              <a:t>动。</a:t>
            </a:r>
            <a:r>
              <a:rPr lang="zh-CN" altLang="en-US" sz="2400" dirty="0"/>
              <a:t>其实特罗非摩只能在外邦院。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51789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4526"/>
          <a:stretch/>
        </p:blipFill>
        <p:spPr>
          <a:xfrm>
            <a:off x="0" y="1680882"/>
            <a:ext cx="9144000" cy="5172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" y="15060"/>
            <a:ext cx="9143999" cy="165237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b="1" baseline="30000" dirty="0" smtClean="0">
                <a:solidFill>
                  <a:schemeClr val="bg1"/>
                </a:solidFill>
              </a:rPr>
              <a:t>弗</a:t>
            </a:r>
            <a:r>
              <a:rPr lang="en-US" altLang="zh-TW" sz="3600" b="1" baseline="30000" dirty="0" smtClean="0">
                <a:solidFill>
                  <a:schemeClr val="bg1"/>
                </a:solidFill>
              </a:rPr>
              <a:t>2:14</a:t>
            </a:r>
            <a:r>
              <a:rPr lang="en-US" altLang="zh-TW" sz="3600" b="1" baseline="30000" dirty="0">
                <a:solidFill>
                  <a:schemeClr val="bg1"/>
                </a:solidFill>
              </a:rPr>
              <a:t> </a:t>
            </a:r>
            <a:r>
              <a:rPr lang="zh-TW" altLang="en-US" sz="3600" dirty="0" smtClean="0">
                <a:solidFill>
                  <a:schemeClr val="bg1"/>
                </a:solidFill>
                <a:latin typeface="Helvetica Neue"/>
              </a:rPr>
              <a:t>因他使我們和睦，將兩下合而為一，拆毀了中間隔斷的牆；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0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3718"/>
          </a:xfrm>
        </p:spPr>
        <p:txBody>
          <a:bodyPr/>
          <a:lstStyle/>
          <a:p>
            <a:r>
              <a:rPr lang="zh-TW" altLang="en-US" dirty="0"/>
              <a:t>以 弗 所 書 </a:t>
            </a:r>
            <a:r>
              <a:rPr lang="en-US" altLang="zh-TW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0" y="927847"/>
            <a:ext cx="8565777" cy="55267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baseline="30000" dirty="0"/>
              <a:t>11</a:t>
            </a:r>
            <a:r>
              <a:rPr lang="zh-TW" altLang="en-US" sz="2400" dirty="0"/>
              <a:t>所以你們應當記念：你們</a:t>
            </a:r>
            <a:r>
              <a:rPr lang="zh-TW" altLang="en-US" sz="2400" dirty="0">
                <a:solidFill>
                  <a:srgbClr val="FF0000"/>
                </a:solidFill>
              </a:rPr>
              <a:t>從前按肉體是外邦人，是稱為沒受割禮的</a:t>
            </a:r>
            <a:r>
              <a:rPr lang="zh-TW" altLang="en-US" sz="2400" dirty="0"/>
              <a:t>；這名原是那些憑人手在肉身上稱為受割禮之人所起的。</a:t>
            </a:r>
            <a:r>
              <a:rPr lang="en-US" sz="2400" b="1" baseline="30000" dirty="0"/>
              <a:t>12</a:t>
            </a:r>
            <a:r>
              <a:rPr lang="zh-TW" altLang="en-US" sz="2400" dirty="0"/>
              <a:t>那時，你們</a:t>
            </a:r>
            <a:r>
              <a:rPr lang="zh-TW" altLang="en-US" sz="2400" dirty="0">
                <a:solidFill>
                  <a:srgbClr val="FF0000"/>
                </a:solidFill>
              </a:rPr>
              <a:t>與基督無關，在以色列國民以外，在所應許的諸約上是局外人，並且活在世上沒有指望，沒有神</a:t>
            </a:r>
            <a:r>
              <a:rPr lang="zh-TW" altLang="en-US" sz="2400" dirty="0"/>
              <a:t>。</a:t>
            </a:r>
            <a:r>
              <a:rPr lang="en-US" sz="2400" b="1" baseline="30000" dirty="0"/>
              <a:t>13</a:t>
            </a:r>
            <a:r>
              <a:rPr lang="zh-TW" altLang="en-US" sz="2400" dirty="0"/>
              <a:t>你們從前遠離神的人，如今卻在基督耶穌裡，靠著他的血，已經得親近了。</a:t>
            </a:r>
            <a:r>
              <a:rPr lang="en-US" sz="2400" b="1" baseline="30000" dirty="0"/>
              <a:t>14</a:t>
            </a:r>
            <a:r>
              <a:rPr lang="zh-TW" altLang="en-US" sz="2400" dirty="0">
                <a:solidFill>
                  <a:srgbClr val="00B0F0"/>
                </a:solidFill>
              </a:rPr>
              <a:t>因他使我們和睦（原文作：因他是我們的和睦），將兩下合而為一，拆毀了中間隔斷的牆；</a:t>
            </a:r>
            <a:r>
              <a:rPr lang="en-US" sz="2400" b="1" baseline="30000" dirty="0"/>
              <a:t>15</a:t>
            </a:r>
            <a:r>
              <a:rPr lang="zh-TW" altLang="en-US" sz="2400" dirty="0"/>
              <a:t>而且以自己的身體廢掉冤仇，就是那記在律法上的規條，為要將兩下藉著自己造成一個新人，如此便成就了和睦。</a:t>
            </a:r>
            <a:r>
              <a:rPr lang="en-US" sz="2400" b="1" baseline="30000" dirty="0"/>
              <a:t>16</a:t>
            </a:r>
            <a:r>
              <a:rPr lang="zh-TW" altLang="en-US" sz="2400" dirty="0"/>
              <a:t>既在十字架上滅了冤仇，便</a:t>
            </a:r>
            <a:r>
              <a:rPr lang="zh-TW" altLang="en-US" sz="2400" dirty="0">
                <a:solidFill>
                  <a:srgbClr val="00B0F0"/>
                </a:solidFill>
              </a:rPr>
              <a:t>藉這十字架使兩下歸為一體</a:t>
            </a:r>
            <a:r>
              <a:rPr lang="zh-TW" altLang="en-US" sz="2400" dirty="0"/>
              <a:t>，與神和好了，</a:t>
            </a:r>
            <a:r>
              <a:rPr lang="en-US" sz="2400" b="1" baseline="30000" dirty="0"/>
              <a:t>17</a:t>
            </a:r>
            <a:r>
              <a:rPr lang="zh-TW" altLang="en-US" sz="2400" dirty="0"/>
              <a:t>並且來傳和平的福音給你們遠處的人，也給那近處的人。</a:t>
            </a:r>
            <a:r>
              <a:rPr lang="en-US" sz="2400" b="1" baseline="30000" dirty="0"/>
              <a:t>18</a:t>
            </a:r>
            <a:r>
              <a:rPr lang="zh-TW" altLang="en-US" sz="2400" dirty="0"/>
              <a:t>因為我們兩下藉著他被一個聖靈所感，得以進到父面前。</a:t>
            </a:r>
            <a:r>
              <a:rPr lang="en-US" sz="2400" b="1" baseline="30000" dirty="0"/>
              <a:t>19</a:t>
            </a:r>
            <a:r>
              <a:rPr lang="zh-TW" altLang="en-US" sz="2400" dirty="0"/>
              <a:t>這樣，你們不再作外人和客旅，是</a:t>
            </a:r>
            <a:r>
              <a:rPr lang="zh-TW" altLang="en-US" sz="2400" dirty="0">
                <a:solidFill>
                  <a:srgbClr val="00B0F0"/>
                </a:solidFill>
              </a:rPr>
              <a:t>與聖徒同國，是神家裡的人</a:t>
            </a:r>
            <a:r>
              <a:rPr lang="zh-TW" altLang="en-US" sz="2400" dirty="0"/>
              <a:t>了；</a:t>
            </a:r>
            <a:r>
              <a:rPr lang="en-US" sz="2400" b="1" baseline="30000" dirty="0"/>
              <a:t>20</a:t>
            </a:r>
            <a:r>
              <a:rPr lang="zh-TW" altLang="en-US" sz="2400" dirty="0"/>
              <a:t>並且被建造在使徒和先知的根基上，有基督耶穌自己為房角石，</a:t>
            </a:r>
            <a:r>
              <a:rPr lang="en-US" sz="2400" b="1" baseline="30000" dirty="0"/>
              <a:t>21</a:t>
            </a:r>
            <a:r>
              <a:rPr lang="zh-TW" altLang="en-US" sz="2400" dirty="0" smtClean="0"/>
              <a:t>各房</a:t>
            </a:r>
            <a:r>
              <a:rPr lang="zh-TW" altLang="en-US" sz="2400" dirty="0"/>
              <a:t>靠他聯絡得合式，漸漸成為主的聖殿。</a:t>
            </a:r>
            <a:r>
              <a:rPr lang="en-US" sz="2400" b="1" baseline="30000" dirty="0"/>
              <a:t>22</a:t>
            </a:r>
            <a:r>
              <a:rPr lang="zh-TW" altLang="en-US" sz="2400" dirty="0"/>
              <a:t>你們也靠他同被建造，成為神藉著聖靈居住的所在。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6749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耶穌消除以色列人與外邦人的牆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8247" y="1600201"/>
            <a:ext cx="4253753" cy="3369514"/>
          </a:xfrm>
          <a:solidFill>
            <a:schemeClr val="accent5"/>
          </a:solidFill>
        </p:spPr>
        <p:txBody>
          <a:bodyPr/>
          <a:lstStyle/>
          <a:p>
            <a:pPr marL="0" indent="0">
              <a:buNone/>
            </a:pPr>
            <a:r>
              <a:rPr lang="zh-TW" altLang="en-US" sz="2800" b="1" baseline="30000" dirty="0" smtClean="0"/>
              <a:t>羅</a:t>
            </a:r>
            <a:r>
              <a:rPr lang="en-US" altLang="zh-TW" sz="2800" b="1" baseline="30000" dirty="0" smtClean="0"/>
              <a:t>2:29-29</a:t>
            </a:r>
            <a:r>
              <a:rPr lang="zh-TW" altLang="en-US" sz="2800" dirty="0" smtClean="0"/>
              <a:t>外</a:t>
            </a:r>
            <a:r>
              <a:rPr lang="zh-TW" altLang="en-US" sz="2800" dirty="0"/>
              <a:t>面作猶太人的，不是真猶太人；外面肉身的割禮，也不是真割禮。惟有裏面作的，才是真猶太人；真割禮也是心裏的，在乎靈，不在乎儀文</a:t>
            </a:r>
            <a:r>
              <a:rPr lang="zh-TW" altLang="en-US" sz="2800" dirty="0" smtClean="0"/>
              <a:t>。</a:t>
            </a:r>
            <a:endParaRPr lang="en-US" altLang="zh-TW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5604" y="1600199"/>
            <a:ext cx="4139455" cy="336951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sz="2800" b="1" baseline="30000" dirty="0" smtClean="0"/>
              <a:t>羅</a:t>
            </a:r>
            <a:r>
              <a:rPr lang="en-US" altLang="zh-TW" sz="2800" b="1" baseline="30000" dirty="0" smtClean="0"/>
              <a:t>10:4</a:t>
            </a:r>
            <a:r>
              <a:rPr lang="en-US" altLang="zh-TW" sz="2800" b="1" baseline="30000" dirty="0"/>
              <a:t> </a:t>
            </a:r>
            <a:r>
              <a:rPr lang="zh-TW" altLang="en-US" sz="2800" dirty="0" smtClean="0">
                <a:solidFill>
                  <a:srgbClr val="FF0000"/>
                </a:solidFill>
              </a:rPr>
              <a:t>律法的總結就是基督</a:t>
            </a:r>
            <a:r>
              <a:rPr lang="zh-TW" altLang="en-US" sz="2800" dirty="0" smtClean="0"/>
              <a:t>，使凡信他的都得著義。</a:t>
            </a:r>
            <a:endParaRPr lang="en-US" altLang="zh-TW" sz="28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800" b="1" baseline="30000" dirty="0" smtClean="0"/>
              <a:t>徒</a:t>
            </a:r>
            <a:r>
              <a:rPr lang="en-US" altLang="zh-TW" sz="2800" b="1" baseline="30000" dirty="0" smtClean="0"/>
              <a:t>10:28</a:t>
            </a:r>
            <a:r>
              <a:rPr lang="zh-TW" altLang="en-US" sz="2800" b="1" baseline="30000" dirty="0" smtClean="0"/>
              <a:t> </a:t>
            </a:r>
            <a:r>
              <a:rPr lang="zh-TW" altLang="en-US" sz="2800" dirty="0" smtClean="0"/>
              <a:t>但神已經指示我，無論甚麼人都不可看作俗而不潔淨的。</a:t>
            </a:r>
            <a:endParaRPr lang="en-US" altLang="zh-TW" sz="2800" dirty="0" smtClean="0"/>
          </a:p>
          <a:p>
            <a:pPr marL="0" indent="0">
              <a:lnSpc>
                <a:spcPct val="120000"/>
              </a:lnSpc>
              <a:buNone/>
            </a:pPr>
            <a:endParaRPr lang="zh-TW" altLang="en-US" sz="2800" dirty="0"/>
          </a:p>
          <a:p>
            <a:pPr marL="0" indent="0">
              <a:lnSpc>
                <a:spcPct val="120000"/>
              </a:lnSpc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54642" y="5125379"/>
            <a:ext cx="8834716" cy="164352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baseline="30000" dirty="0">
                <a:solidFill>
                  <a:schemeClr val="bg1"/>
                </a:solidFill>
              </a:rPr>
              <a:t>加</a:t>
            </a:r>
            <a:r>
              <a:rPr lang="en-US" altLang="zh-TW" sz="2800" b="1" baseline="30000" dirty="0">
                <a:solidFill>
                  <a:schemeClr val="bg1"/>
                </a:solidFill>
              </a:rPr>
              <a:t>3:27-28</a:t>
            </a:r>
            <a:r>
              <a:rPr lang="zh-TW" altLang="en-US" sz="2800" b="1" baseline="30000" dirty="0">
                <a:solidFill>
                  <a:schemeClr val="bg1"/>
                </a:solidFill>
              </a:rPr>
              <a:t> </a:t>
            </a:r>
            <a:r>
              <a:rPr lang="zh-TW" altLang="en-US" sz="2800" dirty="0">
                <a:solidFill>
                  <a:schemeClr val="bg1"/>
                </a:solidFill>
                <a:latin typeface="�L�n������"/>
              </a:rPr>
              <a:t>你們受洗歸入基督的，都是披戴基督了。並不分猶太人。希利尼人，自主的，為奴的，或男或女，因為你們在基督耶穌裏，都成為一了。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6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647" y="-1"/>
            <a:ext cx="8229600" cy="1143000"/>
          </a:xfrm>
        </p:spPr>
        <p:txBody>
          <a:bodyPr/>
          <a:lstStyle/>
          <a:p>
            <a:r>
              <a:rPr lang="zh-TW" altLang="en-US" sz="3600" dirty="0" smtClean="0">
                <a:solidFill>
                  <a:schemeClr val="tx1"/>
                </a:solidFill>
                <a:latin typeface="Helvetica Neue"/>
              </a:rPr>
              <a:t>彼得就請他們進去，住了一宿。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7094" y="1142999"/>
            <a:ext cx="5959689" cy="567465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27093" y="1142999"/>
            <a:ext cx="5959689" cy="1077218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latin typeface="Helvetica Neue"/>
              </a:rPr>
              <a:t>哥 尼 流 叫 了 兩 個 家 人 和 常 伺 候 他 的 一 個 虔 誠 兵 來 ，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08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6600" cy="59551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55160"/>
            <a:ext cx="9143999" cy="902839"/>
          </a:xfrm>
          <a:solidFill>
            <a:srgbClr val="00B0F0"/>
          </a:solidFill>
        </p:spPr>
        <p:txBody>
          <a:bodyPr/>
          <a:lstStyle/>
          <a:p>
            <a:pPr algn="l"/>
            <a:r>
              <a:rPr lang="en-US" altLang="zh-TW" sz="2800" b="1" baseline="30000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24</a:t>
            </a:r>
            <a:r>
              <a:rPr lang="zh-TW" altLang="en-US" sz="2800" b="1" baseline="30000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 </a:t>
            </a:r>
            <a:r>
              <a:rPr lang="zh-TW" altLang="en-US" sz="2800" b="1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哥尼流已經請了他的親屬密友等候他們。</a:t>
            </a:r>
            <a:r>
              <a:rPr lang="zh-TW" altLang="en-US" sz="2800" b="1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/>
            </a:r>
            <a:br>
              <a:rPr lang="zh-TW" altLang="en-US" sz="2800" b="1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</a:br>
            <a:r>
              <a:rPr lang="en-US" altLang="zh-TW" sz="2800" b="1" baseline="30000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25</a:t>
            </a:r>
            <a:r>
              <a:rPr lang="en-US" altLang="zh-TW" sz="2800" b="1" baseline="30000" dirty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 </a:t>
            </a:r>
            <a:r>
              <a:rPr lang="zh-TW" altLang="en-US" sz="2800" b="1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彼得一進去，哥尼流就迎接他，俯伏在他腳前拜他。</a:t>
            </a:r>
            <a:endParaRPr lang="en-US" sz="2800" b="1" dirty="0">
              <a:solidFill>
                <a:schemeClr val="bg1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9247" y="170347"/>
            <a:ext cx="80816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TW" altLang="en-US" sz="3200" b="1" dirty="0">
                <a:solidFill>
                  <a:srgbClr val="00B0F0"/>
                </a:solidFill>
              </a:rPr>
              <a:t>神 是 不 偏 待 人 </a:t>
            </a:r>
            <a:r>
              <a:rPr lang="zh-TW" altLang="en-US" sz="3200" b="1" dirty="0" smtClean="0">
                <a:solidFill>
                  <a:srgbClr val="00B0F0"/>
                </a:solidFill>
              </a:rPr>
              <a:t>。</a:t>
            </a:r>
            <a:r>
              <a:rPr lang="en-US" altLang="zh-TW" sz="3200" b="1" baseline="30000" dirty="0">
                <a:solidFill>
                  <a:srgbClr val="00B0F0"/>
                </a:solidFill>
              </a:rPr>
              <a:t> </a:t>
            </a:r>
            <a:r>
              <a:rPr lang="zh-TW" altLang="en-US" sz="3200" b="1" dirty="0">
                <a:solidFill>
                  <a:srgbClr val="00B0F0"/>
                </a:solidFill>
              </a:rPr>
              <a:t>原 來 ， 各 國 中 那 敬 畏 主 、 行 義 的 人 都 為 主 所 悅 納 。</a:t>
            </a:r>
            <a:endParaRPr lang="en-US" altLang="zh-TW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70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對福音的攔阻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304365"/>
            <a:ext cx="8229600" cy="4975411"/>
          </a:xfrm>
        </p:spPr>
        <p:txBody>
          <a:bodyPr/>
          <a:lstStyle/>
          <a:p>
            <a:r>
              <a:rPr lang="zh-TW" altLang="en-US" dirty="0" smtClean="0"/>
              <a:t>文化</a:t>
            </a:r>
            <a:endParaRPr lang="en-US" altLang="zh-TW" dirty="0" smtClean="0"/>
          </a:p>
          <a:p>
            <a:r>
              <a:rPr lang="zh-TW" altLang="en-US" dirty="0" smtClean="0"/>
              <a:t>語言</a:t>
            </a:r>
            <a:endParaRPr lang="en-US" altLang="zh-TW" dirty="0" smtClean="0"/>
          </a:p>
          <a:p>
            <a:r>
              <a:rPr lang="zh-TW" altLang="en-US" dirty="0" smtClean="0"/>
              <a:t>敬拜方式</a:t>
            </a:r>
            <a:endParaRPr lang="en-US" altLang="zh-TW" dirty="0" smtClean="0"/>
          </a:p>
          <a:p>
            <a:r>
              <a:rPr lang="zh-TW" altLang="en-US" dirty="0" smtClean="0"/>
              <a:t>個人成見</a:t>
            </a:r>
            <a:endParaRPr lang="en-US" altLang="zh-TW" dirty="0" smtClean="0"/>
          </a:p>
          <a:p>
            <a:r>
              <a:rPr lang="en-US" altLang="zh-TW" dirty="0" smtClean="0"/>
              <a:t>….</a:t>
            </a:r>
          </a:p>
          <a:p>
            <a:r>
              <a:rPr lang="zh-TW" altLang="en-US" dirty="0" smtClean="0"/>
              <a:t>思想我</a:t>
            </a:r>
            <a:r>
              <a:rPr lang="zh-TW" altLang="en-US" dirty="0"/>
              <a:t>們在事奉、生活、家庭所遇到的瓶頸</a:t>
            </a:r>
            <a:r>
              <a:rPr lang="zh-TW" altLang="en-US" dirty="0" smtClean="0"/>
              <a:t>，是否大</a:t>
            </a:r>
            <a:r>
              <a:rPr lang="zh-TW" altLang="en-US" dirty="0"/>
              <a:t>部分都起因於我們被自己既有的觀念限制住</a:t>
            </a:r>
            <a:r>
              <a:rPr lang="zh-TW" altLang="en-US" dirty="0" smtClean="0"/>
              <a:t>，如何打</a:t>
            </a:r>
            <a:r>
              <a:rPr lang="zh-TW" altLang="en-US" dirty="0"/>
              <a:t>破我們的觀</a:t>
            </a:r>
            <a:r>
              <a:rPr lang="zh-TW" altLang="en-US" dirty="0" smtClean="0"/>
              <a:t>念</a:t>
            </a:r>
            <a:r>
              <a:rPr lang="en-US" altLang="zh-TW" dirty="0" smtClean="0"/>
              <a:t>?</a:t>
            </a:r>
            <a:r>
              <a:rPr lang="zh-TW" altLang="en-US" dirty="0" smtClean="0"/>
              <a:t>是關乎真理嗎</a:t>
            </a:r>
            <a:r>
              <a:rPr lang="en-US" altLang="zh-TW" dirty="0" smtClean="0"/>
              <a:t>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88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聖 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b="1" baseline="30000" dirty="0"/>
              <a:t>44 </a:t>
            </a:r>
            <a:r>
              <a:rPr lang="zh-TW" altLang="en-US" dirty="0"/>
              <a:t>彼 得 還 說 這 話 的 時 候 ， </a:t>
            </a:r>
            <a:r>
              <a:rPr lang="zh-TW" altLang="en-US" dirty="0">
                <a:solidFill>
                  <a:srgbClr val="FF0000"/>
                </a:solidFill>
              </a:rPr>
              <a:t>聖 靈 降 在 一 切 聽 道 的 人 身 上</a:t>
            </a:r>
            <a:r>
              <a:rPr lang="zh-TW" altLang="en-US" dirty="0"/>
              <a:t>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b="1" baseline="30000" dirty="0"/>
              <a:t>45 </a:t>
            </a:r>
            <a:r>
              <a:rPr lang="zh-TW" altLang="en-US" dirty="0"/>
              <a:t>那 些 奉 割 禮 、 和 彼 得 同 來 的 信 徒 ， 見 聖 靈 的 恩 賜 也 澆 在 外 邦 人 身 上 ， 就 都 希 奇 ；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b="1" baseline="30000" dirty="0"/>
              <a:t>46 </a:t>
            </a:r>
            <a:r>
              <a:rPr lang="zh-TW" altLang="en-US" dirty="0"/>
              <a:t>因 聽 見 他 們 </a:t>
            </a:r>
            <a:r>
              <a:rPr lang="zh-TW" altLang="en-US" dirty="0">
                <a:solidFill>
                  <a:srgbClr val="FF0000"/>
                </a:solidFill>
              </a:rPr>
              <a:t>說 方 言 </a:t>
            </a:r>
            <a:r>
              <a:rPr lang="zh-TW" altLang="en-US" dirty="0"/>
              <a:t>， </a:t>
            </a:r>
            <a:r>
              <a:rPr lang="zh-TW" altLang="en-US" dirty="0">
                <a:solidFill>
                  <a:srgbClr val="FF0000"/>
                </a:solidFill>
              </a:rPr>
              <a:t>稱 讚 神 為 大 </a:t>
            </a:r>
            <a:r>
              <a:rPr lang="zh-TW" altLang="en-US" dirty="0"/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b="1" baseline="30000" dirty="0"/>
              <a:t>47 </a:t>
            </a:r>
            <a:r>
              <a:rPr lang="zh-TW" altLang="en-US" dirty="0"/>
              <a:t>於 是 彼 得 說 ： 這 些 人 既 受 了 聖 靈 ， 與 我 們 一 樣 ， 誰 能 禁 止 用 水 給 他 們 施 洗 呢 ？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b="1" baseline="30000" dirty="0"/>
              <a:t>48 </a:t>
            </a:r>
            <a:r>
              <a:rPr lang="zh-TW" altLang="en-US" dirty="0"/>
              <a:t>就 吩 咐 奉 耶 穌 基 督 的 名 給 他 們 施 洗 。 他 們 </a:t>
            </a:r>
            <a:r>
              <a:rPr lang="zh-TW" altLang="en-US" dirty="0">
                <a:solidFill>
                  <a:srgbClr val="FF0000"/>
                </a:solidFill>
              </a:rPr>
              <a:t>又 請 彼 得 住 了 幾 天 </a:t>
            </a:r>
            <a:r>
              <a:rPr lang="zh-TW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43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1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說方言的目的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因 </a:t>
            </a:r>
            <a:r>
              <a:rPr lang="zh-TW" altLang="en-US" dirty="0"/>
              <a:t>聽 見 他 們 說 方 言 ， </a:t>
            </a:r>
            <a:r>
              <a:rPr lang="zh-TW" altLang="en-US" dirty="0">
                <a:solidFill>
                  <a:srgbClr val="FF0000"/>
                </a:solidFill>
              </a:rPr>
              <a:t>稱 讚 神 為 大 </a:t>
            </a:r>
            <a:r>
              <a:rPr lang="zh-TW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07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5692589" cy="68311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41894" y="372051"/>
            <a:ext cx="340210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00B0F0"/>
                </a:solidFill>
              </a:rPr>
              <a:t>神預備彼</a:t>
            </a:r>
            <a:r>
              <a:rPr lang="zh-TW" altLang="en-US" sz="3600" dirty="0" smtClean="0">
                <a:solidFill>
                  <a:srgbClr val="00B0F0"/>
                </a:solidFill>
              </a:rPr>
              <a:t>得</a:t>
            </a:r>
            <a:endParaRPr lang="en-US" altLang="zh-TW" sz="3600" dirty="0" smtClean="0">
              <a:solidFill>
                <a:srgbClr val="00B0F0"/>
              </a:solidFill>
            </a:endParaRPr>
          </a:p>
          <a:p>
            <a:endParaRPr lang="en-US" altLang="zh-TW" sz="2800" dirty="0" smtClean="0">
              <a:solidFill>
                <a:srgbClr val="00B0F0"/>
              </a:solidFill>
            </a:endParaRPr>
          </a:p>
          <a:p>
            <a:r>
              <a:rPr lang="zh-TW" altLang="en-US" sz="2800" dirty="0" smtClean="0">
                <a:solidFill>
                  <a:srgbClr val="00B0F0"/>
                </a:solidFill>
              </a:rPr>
              <a:t>向</a:t>
            </a:r>
            <a:r>
              <a:rPr lang="zh-TW" altLang="en-US" sz="2800" dirty="0">
                <a:solidFill>
                  <a:srgbClr val="00B0F0"/>
                </a:solidFill>
              </a:rPr>
              <a:t>撒馬利亞人傳福音</a:t>
            </a:r>
            <a:endParaRPr lang="en-US" altLang="zh-TW" sz="2800" dirty="0">
              <a:solidFill>
                <a:srgbClr val="00B0F0"/>
              </a:solidFill>
            </a:endParaRPr>
          </a:p>
          <a:p>
            <a:r>
              <a:rPr lang="zh-TW" altLang="en-US" sz="2800" dirty="0">
                <a:solidFill>
                  <a:srgbClr val="00B0F0"/>
                </a:solidFill>
              </a:rPr>
              <a:t>住在硝皮匠家</a:t>
            </a:r>
            <a:endParaRPr lang="en-US" altLang="zh-TW" sz="2800" dirty="0">
              <a:solidFill>
                <a:srgbClr val="00B0F0"/>
              </a:solidFill>
            </a:endParaRPr>
          </a:p>
          <a:p>
            <a:r>
              <a:rPr lang="zh-TW" altLang="en-US" sz="2800" dirty="0">
                <a:solidFill>
                  <a:srgbClr val="00B0F0"/>
                </a:solidFill>
              </a:rPr>
              <a:t>看見異</a:t>
            </a:r>
            <a:r>
              <a:rPr lang="zh-TW" altLang="en-US" sz="2800" dirty="0" smtClean="0">
                <a:solidFill>
                  <a:srgbClr val="00B0F0"/>
                </a:solidFill>
              </a:rPr>
              <a:t>象</a:t>
            </a:r>
            <a:endParaRPr lang="en-US" altLang="zh-TW" sz="2800" dirty="0" smtClean="0">
              <a:solidFill>
                <a:srgbClr val="00B0F0"/>
              </a:solidFill>
            </a:endParaRPr>
          </a:p>
          <a:p>
            <a:r>
              <a:rPr lang="zh-TW" altLang="en-US" sz="2800" dirty="0">
                <a:solidFill>
                  <a:srgbClr val="00B0F0"/>
                </a:solidFill>
              </a:rPr>
              <a:t>突</a:t>
            </a:r>
            <a:r>
              <a:rPr lang="zh-TW" altLang="en-US" sz="2800" dirty="0" smtClean="0">
                <a:solidFill>
                  <a:srgbClr val="00B0F0"/>
                </a:solidFill>
              </a:rPr>
              <a:t>破文化障礙</a:t>
            </a:r>
            <a:endParaRPr lang="en-US" altLang="zh-TW" sz="2800" dirty="0" smtClean="0">
              <a:solidFill>
                <a:srgbClr val="00B0F0"/>
              </a:solidFill>
            </a:endParaRPr>
          </a:p>
          <a:p>
            <a:pPr lvl="1"/>
            <a:r>
              <a:rPr lang="zh-TW" altLang="en-US" sz="2800" dirty="0" smtClean="0">
                <a:solidFill>
                  <a:srgbClr val="00B0F0"/>
                </a:solidFill>
              </a:rPr>
              <a:t>接待外邦人</a:t>
            </a:r>
            <a:endParaRPr lang="en-US" altLang="zh-TW" sz="2800" dirty="0" smtClean="0">
              <a:solidFill>
                <a:srgbClr val="00B0F0"/>
              </a:solidFill>
            </a:endParaRPr>
          </a:p>
          <a:p>
            <a:pPr lvl="1"/>
            <a:r>
              <a:rPr lang="zh-TW" altLang="en-US" sz="2800" dirty="0" smtClean="0">
                <a:solidFill>
                  <a:srgbClr val="00B0F0"/>
                </a:solidFill>
              </a:rPr>
              <a:t>向外邦人傳福音</a:t>
            </a:r>
            <a:endParaRPr lang="en-US" altLang="zh-TW" sz="2800" dirty="0" smtClean="0">
              <a:solidFill>
                <a:srgbClr val="00B0F0"/>
              </a:solidFill>
            </a:endParaRPr>
          </a:p>
          <a:p>
            <a:pPr lvl="1"/>
            <a:r>
              <a:rPr lang="zh-TW" altLang="en-US" sz="2800" dirty="0" smtClean="0">
                <a:solidFill>
                  <a:srgbClr val="00B0F0"/>
                </a:solidFill>
              </a:rPr>
              <a:t>住在外邦人家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23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CN" altLang="en-US" sz="4000" b="1" dirty="0"/>
              <a:t>彼得對外邦人的信息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0576"/>
            <a:ext cx="8229600" cy="48755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b="1" dirty="0">
                <a:latin typeface="+mn-ea"/>
              </a:rPr>
              <a:t>救恩的普世</a:t>
            </a:r>
            <a:r>
              <a:rPr lang="zh-TW" altLang="en-US" b="1" dirty="0" smtClean="0">
                <a:latin typeface="+mn-ea"/>
              </a:rPr>
              <a:t>性 </a:t>
            </a:r>
            <a:r>
              <a:rPr lang="en-US" altLang="zh-TW" b="1" dirty="0" smtClean="0">
                <a:latin typeface="+mn-ea"/>
              </a:rPr>
              <a:t>- </a:t>
            </a:r>
            <a:r>
              <a:rPr lang="zh-TW" altLang="en-US" b="1" dirty="0" smtClean="0">
                <a:latin typeface="+mn-ea"/>
              </a:rPr>
              <a:t>耶</a:t>
            </a:r>
            <a:r>
              <a:rPr lang="zh-TW" altLang="en-US" b="1" dirty="0">
                <a:latin typeface="+mn-ea"/>
              </a:rPr>
              <a:t>穌基督是萬有的主</a:t>
            </a:r>
            <a:endParaRPr lang="en-US" b="1" dirty="0">
              <a:latin typeface="+mn-ea"/>
            </a:endParaRP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dirty="0" smtClean="0">
                <a:latin typeface="+mn-ea"/>
              </a:rPr>
              <a:t>傳</a:t>
            </a:r>
            <a:r>
              <a:rPr lang="zh-TW" altLang="en-US" dirty="0">
                <a:latin typeface="+mn-ea"/>
              </a:rPr>
              <a:t>和平的福音 、先賜給以色列人</a:t>
            </a:r>
            <a:endParaRPr lang="en-US" dirty="0">
              <a:latin typeface="+mn-ea"/>
            </a:endParaRP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dirty="0" smtClean="0">
                <a:latin typeface="+mn-ea"/>
              </a:rPr>
              <a:t>強</a:t>
            </a:r>
            <a:r>
              <a:rPr lang="zh-TW" altLang="en-US" dirty="0">
                <a:latin typeface="+mn-ea"/>
              </a:rPr>
              <a:t>調耶穌的人性及神性</a:t>
            </a:r>
            <a:endParaRPr lang="en-US" dirty="0">
              <a:latin typeface="+mn-ea"/>
            </a:endParaRP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dirty="0" smtClean="0">
                <a:latin typeface="+mn-ea"/>
              </a:rPr>
              <a:t>被</a:t>
            </a:r>
            <a:r>
              <a:rPr lang="zh-TW" altLang="en-US" dirty="0">
                <a:latin typeface="+mn-ea"/>
              </a:rPr>
              <a:t>釘十字架及從死裡復活</a:t>
            </a:r>
            <a:endParaRPr lang="en-US" dirty="0">
              <a:latin typeface="+mn-ea"/>
            </a:endParaRP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dirty="0" smtClean="0">
                <a:latin typeface="+mn-ea"/>
              </a:rPr>
              <a:t>作</a:t>
            </a:r>
            <a:r>
              <a:rPr lang="zh-TW" altLang="en-US" dirty="0">
                <a:latin typeface="+mn-ea"/>
              </a:rPr>
              <a:t>審判活人死人的主</a:t>
            </a:r>
            <a:endParaRPr lang="en-US" dirty="0">
              <a:latin typeface="+mn-ea"/>
            </a:endParaRP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dirty="0" smtClean="0">
                <a:latin typeface="+mn-ea"/>
              </a:rPr>
              <a:t>有</a:t>
            </a:r>
            <a:r>
              <a:rPr lang="zh-TW" altLang="en-US" dirty="0">
                <a:latin typeface="+mn-ea"/>
              </a:rPr>
              <a:t>我們作見證、眾先知作見</a:t>
            </a:r>
            <a:r>
              <a:rPr lang="zh-TW" altLang="en-US" dirty="0" smtClean="0">
                <a:latin typeface="+mn-ea"/>
              </a:rPr>
              <a:t>證</a:t>
            </a:r>
            <a:endParaRPr lang="en-US" altLang="zh-TW" dirty="0" smtClean="0">
              <a:latin typeface="+mn-ea"/>
            </a:endParaRP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dirty="0" smtClean="0">
                <a:latin typeface="+mn-ea"/>
              </a:rPr>
              <a:t>復活的耶穌給門徒的命令</a:t>
            </a:r>
            <a:r>
              <a:rPr lang="en-US" dirty="0">
                <a:latin typeface="+mn-ea"/>
              </a:rPr>
              <a:t> 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b="1" dirty="0" smtClean="0">
                <a:latin typeface="+mn-ea"/>
              </a:rPr>
              <a:t>宣告</a:t>
            </a:r>
            <a:r>
              <a:rPr lang="en-US" altLang="zh-TW" b="1" dirty="0" smtClean="0">
                <a:latin typeface="+mn-ea"/>
              </a:rPr>
              <a:t>: </a:t>
            </a:r>
            <a:r>
              <a:rPr lang="zh-TW" altLang="en-US" b="1" dirty="0" smtClean="0">
                <a:latin typeface="+mn-ea"/>
              </a:rPr>
              <a:t>凡</a:t>
            </a:r>
            <a:r>
              <a:rPr lang="zh-TW" altLang="en-US" b="1" dirty="0">
                <a:latin typeface="+mn-ea"/>
              </a:rPr>
              <a:t>信祂的人、必因祂的名、得</a:t>
            </a:r>
            <a:r>
              <a:rPr lang="zh-TW" altLang="en-US" b="1" dirty="0" smtClean="0">
                <a:latin typeface="+mn-ea"/>
              </a:rPr>
              <a:t>蒙赦罪</a:t>
            </a:r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3421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外邦人的</a:t>
            </a:r>
            <a:r>
              <a:rPr lang="en-US" altLang="zh-TW" dirty="0" smtClean="0"/>
              <a:t>”</a:t>
            </a:r>
            <a:r>
              <a:rPr lang="zh-TW" altLang="en-US" dirty="0" smtClean="0"/>
              <a:t>五旬節</a:t>
            </a:r>
            <a:r>
              <a:rPr lang="en-US" altLang="zh-TW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235"/>
            <a:ext cx="8229600" cy="5069541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/>
              <a:t>44 </a:t>
            </a:r>
            <a:r>
              <a:rPr lang="zh-TW" altLang="en-US" sz="2800" dirty="0"/>
              <a:t>彼 得 還 說 這 話 的 時 候 ， </a:t>
            </a:r>
            <a:r>
              <a:rPr lang="zh-TW" altLang="en-US" sz="2800" dirty="0">
                <a:solidFill>
                  <a:srgbClr val="FF0000"/>
                </a:solidFill>
              </a:rPr>
              <a:t>聖 靈 降 在 一 切 聽 道 的 人 身 上 </a:t>
            </a:r>
            <a:r>
              <a:rPr lang="zh-TW" altLang="en-US" sz="2800" dirty="0"/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/>
              <a:t>45 </a:t>
            </a:r>
            <a:r>
              <a:rPr lang="zh-TW" altLang="en-US" sz="2800" dirty="0"/>
              <a:t>那 些 奉 割 禮 、 和 彼 得 同 來 的 信 徒 ， </a:t>
            </a:r>
            <a:r>
              <a:rPr lang="zh-TW" altLang="en-US" sz="2800" dirty="0">
                <a:solidFill>
                  <a:srgbClr val="00B0F0"/>
                </a:solidFill>
              </a:rPr>
              <a:t>見</a:t>
            </a:r>
            <a:r>
              <a:rPr lang="zh-TW" altLang="en-US" sz="2800" dirty="0"/>
              <a:t> 聖 靈 的 恩 賜 也 澆 在 外 邦 人 身 上 ， 就 都 希 奇 ；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/>
              <a:t>46 </a:t>
            </a:r>
            <a:r>
              <a:rPr lang="zh-TW" altLang="en-US" sz="2800" dirty="0"/>
              <a:t>因 聽 見 他 們 </a:t>
            </a:r>
            <a:r>
              <a:rPr lang="zh-TW" altLang="en-US" sz="2800" dirty="0">
                <a:solidFill>
                  <a:srgbClr val="FF0000"/>
                </a:solidFill>
              </a:rPr>
              <a:t>說 方 言 </a:t>
            </a:r>
            <a:r>
              <a:rPr lang="zh-TW" altLang="en-US" sz="2800" dirty="0"/>
              <a:t>， 稱 讚 神 為 大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/>
              <a:t>47 </a:t>
            </a:r>
            <a:r>
              <a:rPr lang="zh-TW" altLang="en-US" sz="2800" dirty="0"/>
              <a:t>於 是 彼 得 說 ： 這 些 人 既 受 了 聖 靈 ， 與 我 們 一 樣 ， 誰 能 禁 止 用 水 給 他 們 施 洗 呢 ？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/>
              <a:t>48 </a:t>
            </a:r>
            <a:r>
              <a:rPr lang="zh-TW" altLang="en-US" sz="2800" dirty="0"/>
              <a:t>就 吩 咐 </a:t>
            </a:r>
            <a:r>
              <a:rPr lang="zh-TW" altLang="en-US" sz="2800" dirty="0">
                <a:solidFill>
                  <a:srgbClr val="FF0000"/>
                </a:solidFill>
              </a:rPr>
              <a:t>奉 耶 穌 基 督 的 名 給 他 們 施 洗 </a:t>
            </a:r>
            <a:r>
              <a:rPr lang="zh-TW" altLang="en-US" sz="2800" dirty="0"/>
              <a:t>。 他 們 又 請 彼 得 住 了 幾 天 。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654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哥尼流全家信主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救恩是神主動的工作</a:t>
            </a:r>
            <a:endParaRPr lang="en-US" altLang="zh-TW" dirty="0" smtClean="0"/>
          </a:p>
          <a:p>
            <a:r>
              <a:rPr lang="zh-TW" altLang="en-US" dirty="0" smtClean="0"/>
              <a:t>我們的得救是因聽福音</a:t>
            </a:r>
            <a:r>
              <a:rPr lang="en-US" altLang="zh-TW" dirty="0" smtClean="0"/>
              <a:t>,</a:t>
            </a:r>
            <a:r>
              <a:rPr lang="zh-TW" altLang="en-US" dirty="0" smtClean="0"/>
              <a:t>悔改相信基督而得永生</a:t>
            </a:r>
            <a:endParaRPr lang="en-US" altLang="zh-TW" dirty="0" smtClean="0"/>
          </a:p>
          <a:p>
            <a:r>
              <a:rPr lang="zh-TW" altLang="en-US" dirty="0" smtClean="0"/>
              <a:t>聖靈的洗賜給凡悔改相信的人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我們如何向</a:t>
            </a:r>
            <a:r>
              <a:rPr lang="zh-TW" altLang="en-US" dirty="0"/>
              <a:t>哥尼</a:t>
            </a:r>
            <a:r>
              <a:rPr lang="zh-TW" altLang="en-US" dirty="0" smtClean="0"/>
              <a:t>流學習</a:t>
            </a:r>
            <a:r>
              <a:rPr lang="en-US" altLang="zh-TW" dirty="0" smtClean="0"/>
              <a:t>?</a:t>
            </a:r>
          </a:p>
          <a:p>
            <a:pPr lvl="1"/>
            <a:r>
              <a:rPr lang="zh-TW" altLang="en-US" dirty="0" smtClean="0"/>
              <a:t>帶領家人及親友信主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平時的见證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01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5494"/>
            <a:ext cx="9143999" cy="1143000"/>
          </a:xfrm>
        </p:spPr>
        <p:txBody>
          <a:bodyPr/>
          <a:lstStyle/>
          <a:p>
            <a:r>
              <a:rPr lang="zh-TW" altLang="en-US" dirty="0" smtClean="0"/>
              <a:t>奉割禮的門徒的挑戰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0541"/>
            <a:ext cx="8229600" cy="494851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TW" altLang="en-US" dirty="0" smtClean="0">
                <a:solidFill>
                  <a:srgbClr val="FF0000"/>
                </a:solidFill>
              </a:rPr>
              <a:t>你進入未受割禮之人的家和他們一同吃飯了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0" indent="0" algn="ctr">
              <a:lnSpc>
                <a:spcPct val="120000"/>
              </a:lnSpc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40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43000"/>
          </a:xfrm>
        </p:spPr>
        <p:txBody>
          <a:bodyPr/>
          <a:lstStyle/>
          <a:p>
            <a:r>
              <a:rPr lang="zh-TW" altLang="en-US" dirty="0" smtClean="0"/>
              <a:t>彼</a:t>
            </a:r>
            <a:r>
              <a:rPr lang="zh-TW" altLang="en-US" dirty="0"/>
              <a:t>得的辩</a:t>
            </a:r>
            <a:r>
              <a:rPr lang="zh-TW" altLang="en-US" dirty="0" smtClean="0"/>
              <a:t>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43000"/>
            <a:ext cx="8229600" cy="544605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dirty="0" smtClean="0"/>
              <a:t>一切都是神帶領</a:t>
            </a:r>
            <a:endParaRPr lang="en-US" altLang="zh-TW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dirty="0" smtClean="0"/>
              <a:t>	</a:t>
            </a:r>
            <a:r>
              <a:rPr lang="zh-TW" altLang="en-US" dirty="0" smtClean="0"/>
              <a:t>禱告時看見從神而來的異象</a:t>
            </a:r>
            <a:endParaRPr lang="en-US" altLang="zh-TW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dirty="0" smtClean="0"/>
              <a:t>	</a:t>
            </a:r>
            <a:r>
              <a:rPr lang="zh-TW" altLang="en-US" dirty="0" smtClean="0"/>
              <a:t>聖靈給他的吩咐</a:t>
            </a:r>
            <a:endParaRPr lang="en-US" altLang="zh-TW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dirty="0" smtClean="0"/>
              <a:t>	</a:t>
            </a:r>
            <a:r>
              <a:rPr lang="zh-TW" altLang="en-US" dirty="0" smtClean="0"/>
              <a:t>哥尼流所看見的異象</a:t>
            </a:r>
            <a:endParaRPr lang="en-US" altLang="zh-TW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dirty="0" smtClean="0"/>
              <a:t>	</a:t>
            </a:r>
            <a:r>
              <a:rPr lang="zh-TW" altLang="en-US" dirty="0" smtClean="0"/>
              <a:t>神的行動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賜下聖靈</a:t>
            </a:r>
            <a:endParaRPr lang="en-US" altLang="zh-TW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dirty="0" smtClean="0"/>
              <a:t>他不能抵擋神</a:t>
            </a:r>
            <a:endParaRPr lang="en-US" altLang="zh-TW" dirty="0" smtClean="0"/>
          </a:p>
          <a:p>
            <a:pPr marL="0" indent="0">
              <a:buNone/>
            </a:pPr>
            <a:r>
              <a:rPr lang="en-US" b="1" baseline="30000" dirty="0" smtClean="0"/>
              <a:t>	17</a:t>
            </a:r>
            <a:r>
              <a:rPr lang="zh-TW" altLang="en-US" dirty="0"/>
              <a:t>神既然給他們恩賜，像在我們信主</a:t>
            </a:r>
            <a:r>
              <a:rPr lang="zh-TW" altLang="en-US" dirty="0" smtClean="0"/>
              <a:t>耶</a:t>
            </a:r>
            <a:r>
              <a:rPr lang="en-US" altLang="zh-TW" dirty="0" smtClean="0"/>
              <a:t>	</a:t>
            </a:r>
            <a:r>
              <a:rPr lang="zh-TW" altLang="en-US" dirty="0" smtClean="0"/>
              <a:t>穌基督的</a:t>
            </a:r>
            <a:r>
              <a:rPr lang="zh-TW" altLang="en-US" dirty="0"/>
              <a:t>時候給了我們一樣；</a:t>
            </a:r>
            <a:r>
              <a:rPr lang="zh-TW" altLang="en-US" dirty="0">
                <a:solidFill>
                  <a:srgbClr val="FF0000"/>
                </a:solidFill>
              </a:rPr>
              <a:t>我是誰</a:t>
            </a:r>
            <a:r>
              <a:rPr lang="zh-TW" altLang="en-US" dirty="0" smtClean="0">
                <a:solidFill>
                  <a:srgbClr val="FF0000"/>
                </a:solidFill>
              </a:rPr>
              <a:t>，</a:t>
            </a:r>
            <a:r>
              <a:rPr lang="en-US" altLang="zh-TW" dirty="0" smtClean="0">
                <a:solidFill>
                  <a:srgbClr val="FF0000"/>
                </a:solidFill>
              </a:rPr>
              <a:t>	</a:t>
            </a:r>
            <a:r>
              <a:rPr lang="zh-TW" altLang="en-US" dirty="0" smtClean="0">
                <a:solidFill>
                  <a:srgbClr val="FF0000"/>
                </a:solidFill>
              </a:rPr>
              <a:t>能</a:t>
            </a:r>
            <a:r>
              <a:rPr lang="zh-TW" altLang="en-US" dirty="0">
                <a:solidFill>
                  <a:srgbClr val="FF0000"/>
                </a:solidFill>
              </a:rPr>
              <a:t>攔阻神</a:t>
            </a:r>
            <a:r>
              <a:rPr lang="zh-TW" altLang="en-US" dirty="0"/>
              <a:t>呢！</a:t>
            </a:r>
            <a:endParaRPr lang="en-US" dirty="0"/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17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4129"/>
            <a:ext cx="9143999" cy="1143000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眾人的回應</a:t>
            </a:r>
            <a:endParaRPr lang="en-US" altLang="zh-T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7471"/>
            <a:ext cx="8229600" cy="531158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TW" altLang="en-US" sz="3600" dirty="0" smtClean="0"/>
              <a:t>眾</a:t>
            </a:r>
            <a:r>
              <a:rPr lang="zh-TW" altLang="en-US" sz="3600" dirty="0"/>
              <a:t>人聽見這話，就</a:t>
            </a:r>
            <a:r>
              <a:rPr lang="zh-TW" altLang="en-US" sz="3600" dirty="0">
                <a:solidFill>
                  <a:srgbClr val="FF0000"/>
                </a:solidFill>
              </a:rPr>
              <a:t>不言語</a:t>
            </a:r>
            <a:r>
              <a:rPr lang="zh-TW" altLang="en-US" sz="3600" dirty="0"/>
              <a:t>了，</a:t>
            </a:r>
            <a:r>
              <a:rPr lang="zh-TW" altLang="en-US" sz="3600" dirty="0">
                <a:solidFill>
                  <a:srgbClr val="00B050"/>
                </a:solidFill>
              </a:rPr>
              <a:t>只歸榮耀與神</a:t>
            </a:r>
            <a:r>
              <a:rPr lang="zh-TW" altLang="en-US" sz="3600" dirty="0"/>
              <a:t>，說：這樣看來，</a:t>
            </a:r>
            <a:r>
              <a:rPr lang="zh-TW" altLang="en-US" sz="3600" dirty="0">
                <a:solidFill>
                  <a:srgbClr val="00B050"/>
                </a:solidFill>
              </a:rPr>
              <a:t>神也賜恩給外邦人，叫他們悔改得生命了</a:t>
            </a:r>
            <a:r>
              <a:rPr lang="zh-TW" altLang="en-US" sz="3600" dirty="0"/>
              <a:t>。</a:t>
            </a:r>
            <a:endParaRPr lang="en-US" sz="3600" dirty="0"/>
          </a:p>
          <a:p>
            <a:pPr marL="0" indent="0" algn="ctr">
              <a:lnSpc>
                <a:spcPct val="150000"/>
              </a:lnSpc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7496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tars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26125" cy="6856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5" name="Freeform 3"/>
          <p:cNvSpPr>
            <a:spLocks/>
          </p:cNvSpPr>
          <p:nvPr/>
        </p:nvSpPr>
        <p:spPr bwMode="auto">
          <a:xfrm>
            <a:off x="3117850" y="4141788"/>
            <a:ext cx="1033463" cy="617537"/>
          </a:xfrm>
          <a:custGeom>
            <a:avLst/>
            <a:gdLst>
              <a:gd name="T0" fmla="*/ 0 w 651"/>
              <a:gd name="T1" fmla="*/ 194 h 389"/>
              <a:gd name="T2" fmla="*/ 99 w 651"/>
              <a:gd name="T3" fmla="*/ 177 h 389"/>
              <a:gd name="T4" fmla="*/ 180 w 651"/>
              <a:gd name="T5" fmla="*/ 165 h 389"/>
              <a:gd name="T6" fmla="*/ 190 w 651"/>
              <a:gd name="T7" fmla="*/ 110 h 389"/>
              <a:gd name="T8" fmla="*/ 298 w 651"/>
              <a:gd name="T9" fmla="*/ 117 h 389"/>
              <a:gd name="T10" fmla="*/ 444 w 651"/>
              <a:gd name="T11" fmla="*/ 91 h 389"/>
              <a:gd name="T12" fmla="*/ 574 w 651"/>
              <a:gd name="T13" fmla="*/ 33 h 389"/>
              <a:gd name="T14" fmla="*/ 634 w 651"/>
              <a:gd name="T15" fmla="*/ 0 h 389"/>
              <a:gd name="T16" fmla="*/ 651 w 651"/>
              <a:gd name="T17" fmla="*/ 0 h 389"/>
              <a:gd name="T18" fmla="*/ 579 w 651"/>
              <a:gd name="T19" fmla="*/ 65 h 389"/>
              <a:gd name="T20" fmla="*/ 502 w 651"/>
              <a:gd name="T21" fmla="*/ 122 h 389"/>
              <a:gd name="T22" fmla="*/ 471 w 651"/>
              <a:gd name="T23" fmla="*/ 122 h 389"/>
              <a:gd name="T24" fmla="*/ 466 w 651"/>
              <a:gd name="T25" fmla="*/ 185 h 389"/>
              <a:gd name="T26" fmla="*/ 504 w 651"/>
              <a:gd name="T27" fmla="*/ 242 h 389"/>
              <a:gd name="T28" fmla="*/ 430 w 651"/>
              <a:gd name="T29" fmla="*/ 249 h 389"/>
              <a:gd name="T30" fmla="*/ 355 w 651"/>
              <a:gd name="T31" fmla="*/ 307 h 389"/>
              <a:gd name="T32" fmla="*/ 259 w 651"/>
              <a:gd name="T33" fmla="*/ 343 h 389"/>
              <a:gd name="T34" fmla="*/ 219 w 651"/>
              <a:gd name="T35" fmla="*/ 345 h 389"/>
              <a:gd name="T36" fmla="*/ 209 w 651"/>
              <a:gd name="T37" fmla="*/ 362 h 389"/>
              <a:gd name="T38" fmla="*/ 216 w 651"/>
              <a:gd name="T39" fmla="*/ 389 h 389"/>
              <a:gd name="T40" fmla="*/ 156 w 651"/>
              <a:gd name="T41" fmla="*/ 362 h 389"/>
              <a:gd name="T42" fmla="*/ 120 w 651"/>
              <a:gd name="T43" fmla="*/ 348 h 389"/>
              <a:gd name="T44" fmla="*/ 72 w 651"/>
              <a:gd name="T45" fmla="*/ 348 h 389"/>
              <a:gd name="T46" fmla="*/ 36 w 651"/>
              <a:gd name="T47" fmla="*/ 312 h 389"/>
              <a:gd name="T48" fmla="*/ 0 w 651"/>
              <a:gd name="T49" fmla="*/ 194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51" h="389">
                <a:moveTo>
                  <a:pt x="0" y="194"/>
                </a:moveTo>
                <a:lnTo>
                  <a:pt x="99" y="177"/>
                </a:lnTo>
                <a:lnTo>
                  <a:pt x="180" y="165"/>
                </a:lnTo>
                <a:lnTo>
                  <a:pt x="190" y="110"/>
                </a:lnTo>
                <a:lnTo>
                  <a:pt x="298" y="117"/>
                </a:lnTo>
                <a:lnTo>
                  <a:pt x="444" y="91"/>
                </a:lnTo>
                <a:lnTo>
                  <a:pt x="574" y="33"/>
                </a:lnTo>
                <a:lnTo>
                  <a:pt x="634" y="0"/>
                </a:lnTo>
                <a:lnTo>
                  <a:pt x="651" y="0"/>
                </a:lnTo>
                <a:lnTo>
                  <a:pt x="579" y="65"/>
                </a:lnTo>
                <a:lnTo>
                  <a:pt x="502" y="122"/>
                </a:lnTo>
                <a:lnTo>
                  <a:pt x="471" y="122"/>
                </a:lnTo>
                <a:lnTo>
                  <a:pt x="466" y="185"/>
                </a:lnTo>
                <a:lnTo>
                  <a:pt x="504" y="242"/>
                </a:lnTo>
                <a:lnTo>
                  <a:pt x="430" y="249"/>
                </a:lnTo>
                <a:lnTo>
                  <a:pt x="355" y="307"/>
                </a:lnTo>
                <a:lnTo>
                  <a:pt x="259" y="343"/>
                </a:lnTo>
                <a:lnTo>
                  <a:pt x="219" y="345"/>
                </a:lnTo>
                <a:lnTo>
                  <a:pt x="209" y="362"/>
                </a:lnTo>
                <a:lnTo>
                  <a:pt x="216" y="389"/>
                </a:lnTo>
                <a:lnTo>
                  <a:pt x="156" y="362"/>
                </a:lnTo>
                <a:lnTo>
                  <a:pt x="120" y="348"/>
                </a:lnTo>
                <a:lnTo>
                  <a:pt x="72" y="348"/>
                </a:lnTo>
                <a:lnTo>
                  <a:pt x="36" y="312"/>
                </a:lnTo>
                <a:lnTo>
                  <a:pt x="0" y="194"/>
                </a:lnTo>
                <a:close/>
              </a:path>
            </a:pathLst>
          </a:custGeom>
          <a:solidFill>
            <a:srgbClr val="FF7C80">
              <a:alpha val="60001"/>
            </a:srgbClr>
          </a:solidFill>
          <a:ln>
            <a:noFill/>
          </a:ln>
          <a:effectLst/>
          <a:extLst/>
        </p:spPr>
        <p:txBody>
          <a:bodyPr/>
          <a:lstStyle/>
          <a:p>
            <a:endParaRPr lang="en-US"/>
          </a:p>
        </p:txBody>
      </p:sp>
      <p:sp>
        <p:nvSpPr>
          <p:cNvPr id="49156" name="Freeform 4"/>
          <p:cNvSpPr>
            <a:spLocks/>
          </p:cNvSpPr>
          <p:nvPr/>
        </p:nvSpPr>
        <p:spPr bwMode="auto">
          <a:xfrm>
            <a:off x="4364038" y="3616325"/>
            <a:ext cx="911225" cy="1984375"/>
          </a:xfrm>
          <a:custGeom>
            <a:avLst/>
            <a:gdLst>
              <a:gd name="T0" fmla="*/ 10 w 574"/>
              <a:gd name="T1" fmla="*/ 1238 h 1250"/>
              <a:gd name="T2" fmla="*/ 115 w 574"/>
              <a:gd name="T3" fmla="*/ 974 h 1250"/>
              <a:gd name="T4" fmla="*/ 158 w 574"/>
              <a:gd name="T5" fmla="*/ 871 h 1250"/>
              <a:gd name="T6" fmla="*/ 170 w 574"/>
              <a:gd name="T7" fmla="*/ 784 h 1250"/>
              <a:gd name="T8" fmla="*/ 266 w 574"/>
              <a:gd name="T9" fmla="*/ 722 h 1250"/>
              <a:gd name="T10" fmla="*/ 233 w 574"/>
              <a:gd name="T11" fmla="*/ 607 h 1250"/>
              <a:gd name="T12" fmla="*/ 221 w 574"/>
              <a:gd name="T13" fmla="*/ 532 h 1250"/>
              <a:gd name="T14" fmla="*/ 245 w 574"/>
              <a:gd name="T15" fmla="*/ 492 h 1250"/>
              <a:gd name="T16" fmla="*/ 238 w 574"/>
              <a:gd name="T17" fmla="*/ 420 h 1250"/>
              <a:gd name="T18" fmla="*/ 182 w 574"/>
              <a:gd name="T19" fmla="*/ 348 h 1250"/>
              <a:gd name="T20" fmla="*/ 221 w 574"/>
              <a:gd name="T21" fmla="*/ 316 h 1250"/>
              <a:gd name="T22" fmla="*/ 211 w 574"/>
              <a:gd name="T23" fmla="*/ 271 h 1250"/>
              <a:gd name="T24" fmla="*/ 252 w 574"/>
              <a:gd name="T25" fmla="*/ 223 h 1250"/>
              <a:gd name="T26" fmla="*/ 211 w 574"/>
              <a:gd name="T27" fmla="*/ 120 h 1250"/>
              <a:gd name="T28" fmla="*/ 221 w 574"/>
              <a:gd name="T29" fmla="*/ 72 h 1250"/>
              <a:gd name="T30" fmla="*/ 319 w 574"/>
              <a:gd name="T31" fmla="*/ 0 h 1250"/>
              <a:gd name="T32" fmla="*/ 386 w 574"/>
              <a:gd name="T33" fmla="*/ 52 h 1250"/>
              <a:gd name="T34" fmla="*/ 379 w 574"/>
              <a:gd name="T35" fmla="*/ 192 h 1250"/>
              <a:gd name="T36" fmla="*/ 353 w 574"/>
              <a:gd name="T37" fmla="*/ 304 h 1250"/>
              <a:gd name="T38" fmla="*/ 374 w 574"/>
              <a:gd name="T39" fmla="*/ 417 h 1250"/>
              <a:gd name="T40" fmla="*/ 547 w 574"/>
              <a:gd name="T41" fmla="*/ 458 h 1250"/>
              <a:gd name="T42" fmla="*/ 574 w 574"/>
              <a:gd name="T43" fmla="*/ 542 h 1250"/>
              <a:gd name="T44" fmla="*/ 444 w 574"/>
              <a:gd name="T45" fmla="*/ 691 h 1250"/>
              <a:gd name="T46" fmla="*/ 353 w 574"/>
              <a:gd name="T47" fmla="*/ 811 h 1250"/>
              <a:gd name="T48" fmla="*/ 288 w 574"/>
              <a:gd name="T49" fmla="*/ 984 h 1250"/>
              <a:gd name="T50" fmla="*/ 218 w 574"/>
              <a:gd name="T51" fmla="*/ 1116 h 1250"/>
              <a:gd name="T52" fmla="*/ 101 w 574"/>
              <a:gd name="T53" fmla="*/ 1195 h 1250"/>
              <a:gd name="T54" fmla="*/ 0 w 574"/>
              <a:gd name="T55" fmla="*/ 1250 h 1250"/>
              <a:gd name="T56" fmla="*/ 10 w 574"/>
              <a:gd name="T57" fmla="*/ 1238 h 1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74" h="1250">
                <a:moveTo>
                  <a:pt x="10" y="1238"/>
                </a:moveTo>
                <a:lnTo>
                  <a:pt x="115" y="974"/>
                </a:lnTo>
                <a:lnTo>
                  <a:pt x="158" y="871"/>
                </a:lnTo>
                <a:lnTo>
                  <a:pt x="170" y="784"/>
                </a:lnTo>
                <a:lnTo>
                  <a:pt x="266" y="722"/>
                </a:lnTo>
                <a:lnTo>
                  <a:pt x="233" y="607"/>
                </a:lnTo>
                <a:lnTo>
                  <a:pt x="221" y="532"/>
                </a:lnTo>
                <a:lnTo>
                  <a:pt x="245" y="492"/>
                </a:lnTo>
                <a:lnTo>
                  <a:pt x="238" y="420"/>
                </a:lnTo>
                <a:lnTo>
                  <a:pt x="182" y="348"/>
                </a:lnTo>
                <a:lnTo>
                  <a:pt x="221" y="316"/>
                </a:lnTo>
                <a:lnTo>
                  <a:pt x="211" y="271"/>
                </a:lnTo>
                <a:lnTo>
                  <a:pt x="252" y="223"/>
                </a:lnTo>
                <a:lnTo>
                  <a:pt x="211" y="120"/>
                </a:lnTo>
                <a:lnTo>
                  <a:pt x="221" y="72"/>
                </a:lnTo>
                <a:lnTo>
                  <a:pt x="319" y="0"/>
                </a:lnTo>
                <a:lnTo>
                  <a:pt x="386" y="52"/>
                </a:lnTo>
                <a:lnTo>
                  <a:pt x="379" y="192"/>
                </a:lnTo>
                <a:lnTo>
                  <a:pt x="353" y="304"/>
                </a:lnTo>
                <a:lnTo>
                  <a:pt x="374" y="417"/>
                </a:lnTo>
                <a:lnTo>
                  <a:pt x="547" y="458"/>
                </a:lnTo>
                <a:lnTo>
                  <a:pt x="574" y="542"/>
                </a:lnTo>
                <a:lnTo>
                  <a:pt x="444" y="691"/>
                </a:lnTo>
                <a:lnTo>
                  <a:pt x="353" y="811"/>
                </a:lnTo>
                <a:lnTo>
                  <a:pt x="288" y="984"/>
                </a:lnTo>
                <a:lnTo>
                  <a:pt x="218" y="1116"/>
                </a:lnTo>
                <a:lnTo>
                  <a:pt x="101" y="1195"/>
                </a:lnTo>
                <a:lnTo>
                  <a:pt x="0" y="1250"/>
                </a:lnTo>
                <a:lnTo>
                  <a:pt x="10" y="1238"/>
                </a:lnTo>
                <a:close/>
              </a:path>
            </a:pathLst>
          </a:custGeom>
          <a:solidFill>
            <a:srgbClr val="FF7C80">
              <a:alpha val="60001"/>
            </a:srgbClr>
          </a:solidFill>
          <a:ln>
            <a:noFill/>
          </a:ln>
          <a:effectLst/>
          <a:extLst/>
        </p:spPr>
        <p:txBody>
          <a:bodyPr/>
          <a:lstStyle/>
          <a:p>
            <a:endParaRPr lang="en-US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4887913" y="3660775"/>
            <a:ext cx="106362" cy="103188"/>
          </a:xfrm>
          <a:prstGeom prst="ellipse">
            <a:avLst/>
          </a:prstGeom>
          <a:solidFill>
            <a:srgbClr val="CC00CC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4384675" y="6161088"/>
            <a:ext cx="106363" cy="103187"/>
          </a:xfrm>
          <a:prstGeom prst="ellipse">
            <a:avLst/>
          </a:prstGeom>
          <a:solidFill>
            <a:srgbClr val="CC00CC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9" name="AutoShape 7"/>
          <p:cNvSpPr>
            <a:spLocks noChangeArrowheads="1"/>
          </p:cNvSpPr>
          <p:nvPr/>
        </p:nvSpPr>
        <p:spPr bwMode="auto">
          <a:xfrm>
            <a:off x="4718050" y="5873750"/>
            <a:ext cx="1157288" cy="404813"/>
          </a:xfrm>
          <a:prstGeom prst="wedgeRectCallout">
            <a:avLst>
              <a:gd name="adj1" fmla="val -68931"/>
              <a:gd name="adj2" fmla="val 31569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49160" name="AutoShape 8"/>
          <p:cNvSpPr>
            <a:spLocks noChangeArrowheads="1"/>
          </p:cNvSpPr>
          <p:nvPr/>
        </p:nvSpPr>
        <p:spPr bwMode="auto">
          <a:xfrm>
            <a:off x="3275013" y="4781550"/>
            <a:ext cx="949325" cy="404813"/>
          </a:xfrm>
          <a:prstGeom prst="wedgeRectCallout">
            <a:avLst>
              <a:gd name="adj1" fmla="val 91972"/>
              <a:gd name="adj2" fmla="val -19019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dirty="0">
                <a:ea typeface="SimHei" panose="02010609060101010101" pitchFamily="49" charset="-122"/>
              </a:rPr>
              <a:t>腓尼基</a:t>
            </a:r>
          </a:p>
        </p:txBody>
      </p:sp>
      <p:sp>
        <p:nvSpPr>
          <p:cNvPr id="49161" name="AutoShape 9"/>
          <p:cNvSpPr>
            <a:spLocks noChangeArrowheads="1"/>
          </p:cNvSpPr>
          <p:nvPr/>
        </p:nvSpPr>
        <p:spPr bwMode="auto">
          <a:xfrm>
            <a:off x="4759325" y="2930525"/>
            <a:ext cx="949325" cy="404813"/>
          </a:xfrm>
          <a:prstGeom prst="wedgeRectCallout">
            <a:avLst>
              <a:gd name="adj1" fmla="val -30435"/>
              <a:gd name="adj2" fmla="val 123333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>
                <a:ea typeface="SimHei" panose="02010609060101010101" pitchFamily="49" charset="-122"/>
              </a:rPr>
              <a:t>安提阿</a:t>
            </a:r>
          </a:p>
        </p:txBody>
      </p:sp>
      <p:sp>
        <p:nvSpPr>
          <p:cNvPr id="49162" name="AutoShape 10"/>
          <p:cNvSpPr>
            <a:spLocks noChangeArrowheads="1"/>
          </p:cNvSpPr>
          <p:nvPr/>
        </p:nvSpPr>
        <p:spPr bwMode="auto">
          <a:xfrm>
            <a:off x="2103438" y="3954463"/>
            <a:ext cx="949325" cy="404812"/>
          </a:xfrm>
          <a:prstGeom prst="wedgeRectCallout">
            <a:avLst>
              <a:gd name="adj1" fmla="val 80102"/>
              <a:gd name="adj2" fmla="val 62157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dirty="0">
                <a:ea typeface="SimHei" panose="02010609060101010101" pitchFamily="49" charset="-122"/>
              </a:rPr>
              <a:t>居比路</a:t>
            </a:r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4262438" y="3479800"/>
            <a:ext cx="106362" cy="103188"/>
          </a:xfrm>
          <a:prstGeom prst="ellipse">
            <a:avLst/>
          </a:prstGeom>
          <a:solidFill>
            <a:srgbClr val="CC00CC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4" name="AutoShape 12"/>
          <p:cNvSpPr>
            <a:spLocks noChangeArrowheads="1"/>
          </p:cNvSpPr>
          <p:nvPr/>
        </p:nvSpPr>
        <p:spPr bwMode="auto">
          <a:xfrm>
            <a:off x="3771900" y="2887663"/>
            <a:ext cx="684213" cy="404812"/>
          </a:xfrm>
          <a:prstGeom prst="wedgeRectCallout">
            <a:avLst>
              <a:gd name="adj1" fmla="val 27264"/>
              <a:gd name="adj2" fmla="val 90782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>
                <a:ea typeface="SimHei" panose="02010609060101010101" pitchFamily="49" charset="-122"/>
              </a:rPr>
              <a:t>大數</a:t>
            </a:r>
          </a:p>
        </p:txBody>
      </p:sp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5831822" y="2689934"/>
            <a:ext cx="3302000" cy="4154984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sz="2400" b="1" baseline="30000" dirty="0" smtClean="0">
                <a:solidFill>
                  <a:schemeClr val="bg1"/>
                </a:solidFill>
              </a:rPr>
              <a:t>19</a:t>
            </a:r>
            <a:r>
              <a:rPr lang="zh-TW" altLang="en-US" sz="2400" dirty="0">
                <a:solidFill>
                  <a:schemeClr val="bg1"/>
                </a:solidFill>
              </a:rPr>
              <a:t>那些</a:t>
            </a:r>
            <a:r>
              <a:rPr lang="zh-TW" altLang="en-US" sz="2400" dirty="0">
                <a:solidFill>
                  <a:srgbClr val="FF0000"/>
                </a:solidFill>
              </a:rPr>
              <a:t>因司提反的事遭患難四散的門徒</a:t>
            </a:r>
            <a:r>
              <a:rPr lang="zh-TW" altLang="en-US" sz="2400" dirty="0">
                <a:solidFill>
                  <a:schemeClr val="bg1"/>
                </a:solidFill>
              </a:rPr>
              <a:t>直走到腓尼基和居比路，並安提阿；他們不向別人講道，只向猶太人講。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baseline="30000" dirty="0">
                <a:solidFill>
                  <a:schemeClr val="bg1"/>
                </a:solidFill>
              </a:rPr>
              <a:t>20</a:t>
            </a:r>
            <a:r>
              <a:rPr lang="zh-TW" altLang="en-US" sz="2400" dirty="0">
                <a:solidFill>
                  <a:schemeClr val="bg1"/>
                </a:solidFill>
              </a:rPr>
              <a:t>但內中有居比路和古利奈人，他們到了安提阿也向希利尼人傳講主耶</a:t>
            </a:r>
            <a:r>
              <a:rPr lang="zh-TW" altLang="en-US" sz="2400" dirty="0" smtClean="0">
                <a:solidFill>
                  <a:schemeClr val="bg1"/>
                </a:solidFill>
              </a:rPr>
              <a:t>穌。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baseline="30000" dirty="0">
                <a:solidFill>
                  <a:schemeClr val="bg1"/>
                </a:solidFill>
              </a:rPr>
              <a:t>21</a:t>
            </a:r>
            <a:r>
              <a:rPr lang="zh-TW" altLang="en-US" sz="2400" dirty="0">
                <a:solidFill>
                  <a:schemeClr val="bg1"/>
                </a:solidFill>
              </a:rPr>
              <a:t>主與他們同在，信而歸主的人就很多了</a:t>
            </a:r>
            <a:r>
              <a:rPr lang="zh-TW" altLang="en-US" sz="2400" dirty="0" smtClean="0">
                <a:solidFill>
                  <a:schemeClr val="bg1"/>
                </a:solidFill>
              </a:rPr>
              <a:t>。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5853019" y="62952"/>
            <a:ext cx="3262432" cy="553998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zh-TW" altLang="en-US" sz="3000" dirty="0">
                <a:solidFill>
                  <a:schemeClr val="bg1"/>
                </a:solidFill>
                <a:latin typeface="+mn-ea"/>
              </a:rPr>
              <a:t>安提</a:t>
            </a:r>
            <a:r>
              <a:rPr lang="zh-TW" altLang="en-US" sz="3000" dirty="0" smtClean="0">
                <a:solidFill>
                  <a:schemeClr val="bg1"/>
                </a:solidFill>
                <a:latin typeface="+mn-ea"/>
              </a:rPr>
              <a:t>阿教會的建立</a:t>
            </a:r>
            <a:endParaRPr lang="zh-TW" altLang="en-US" sz="3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53580" y="687591"/>
            <a:ext cx="3258484" cy="197592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spcAft>
                <a:spcPct val="30000"/>
              </a:spcAft>
            </a:pP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羅馬帝國第三大城</a:t>
            </a:r>
          </a:p>
          <a:p>
            <a:pPr>
              <a:spcAft>
                <a:spcPct val="30000"/>
              </a:spcAft>
            </a:pP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僅次於羅馬和亞歷山大</a:t>
            </a:r>
          </a:p>
          <a:p>
            <a:pPr>
              <a:spcAft>
                <a:spcPct val="50000"/>
              </a:spcAft>
            </a:pP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為敘利亞省首府</a:t>
            </a:r>
            <a:endParaRPr lang="en-US" altLang="zh-TW" sz="2400" dirty="0">
              <a:solidFill>
                <a:schemeClr val="bg1"/>
              </a:solidFill>
              <a:latin typeface="+mn-ea"/>
            </a:endParaRPr>
          </a:p>
          <a:p>
            <a:pPr>
              <a:spcAft>
                <a:spcPct val="50000"/>
              </a:spcAft>
            </a:pP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基督徒一詞始於此</a:t>
            </a:r>
            <a:endParaRPr lang="en-US" altLang="zh-TW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892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0" grpId="0" animBg="1"/>
      <p:bldP spid="49161" grpId="0" animBg="1"/>
      <p:bldP spid="4916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外邦人信徒參與傳福音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b="1" baseline="30000" dirty="0"/>
              <a:t>20 </a:t>
            </a:r>
            <a:r>
              <a:rPr lang="zh-TW" altLang="en-US" dirty="0"/>
              <a:t>但 內 中 有 </a:t>
            </a:r>
            <a:r>
              <a:rPr lang="zh-TW" altLang="en-US" dirty="0">
                <a:solidFill>
                  <a:srgbClr val="FF0000"/>
                </a:solidFill>
              </a:rPr>
              <a:t>居 比 路</a:t>
            </a:r>
            <a:r>
              <a:rPr lang="zh-TW" altLang="en-US" dirty="0"/>
              <a:t> 和 古 利 奈 人 ， 他 們 </a:t>
            </a:r>
            <a:r>
              <a:rPr lang="zh-TW" altLang="en-US" dirty="0">
                <a:solidFill>
                  <a:srgbClr val="FF0000"/>
                </a:solidFill>
              </a:rPr>
              <a:t>到 了 安 提 阿 也 向 希 利 尼 人 傳 講 主 耶 穌</a:t>
            </a:r>
            <a:r>
              <a:rPr lang="zh-TW" altLang="en-US" dirty="0"/>
              <a:t> （ 有 古 卷 作 ： 也 向 說 希 利 尼 話 的 猶 太 人 傳 講 主 耶 穌 ）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b="1" baseline="30000" dirty="0"/>
              <a:t>21 </a:t>
            </a:r>
            <a:r>
              <a:rPr lang="zh-TW" altLang="en-US" dirty="0"/>
              <a:t>主 與 他 們 同 在 ， 信 而 歸 主 的 人 就 很 多 了 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247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巴拿巴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87"/>
            <a:ext cx="8229600" cy="510418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baseline="30000" dirty="0"/>
              <a:t>4:36</a:t>
            </a:r>
            <a:r>
              <a:rPr lang="zh-TW" altLang="en-US" dirty="0"/>
              <a:t>有一個</a:t>
            </a:r>
            <a:r>
              <a:rPr lang="zh-TW" altLang="en-US" dirty="0">
                <a:solidFill>
                  <a:srgbClr val="00B0F0"/>
                </a:solidFill>
              </a:rPr>
              <a:t>利未人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rgbClr val="00B0F0"/>
                </a:solidFill>
              </a:rPr>
              <a:t>生在居比路</a:t>
            </a:r>
            <a:r>
              <a:rPr lang="zh-TW" altLang="en-US" dirty="0"/>
              <a:t>，名叫約瑟，使徒稱他為巴拿巴（巴拿巴翻出來就是</a:t>
            </a:r>
            <a:r>
              <a:rPr lang="zh-TW" altLang="en-US" dirty="0">
                <a:solidFill>
                  <a:srgbClr val="00B0F0"/>
                </a:solidFill>
              </a:rPr>
              <a:t>勸慰子</a:t>
            </a:r>
            <a:r>
              <a:rPr lang="zh-TW" altLang="en-US" dirty="0"/>
              <a:t>）。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b="1" baseline="30000" dirty="0" smtClean="0"/>
              <a:t>9:</a:t>
            </a:r>
            <a:r>
              <a:rPr lang="en-US" b="1" baseline="30000" dirty="0" smtClean="0"/>
              <a:t>26</a:t>
            </a:r>
            <a:r>
              <a:rPr lang="zh-TW" altLang="en-US" dirty="0"/>
              <a:t>掃羅到了耶路撒冷，想與門徒結交，他們卻都怕他，不信他是門徒。</a:t>
            </a:r>
            <a:r>
              <a:rPr lang="en-US" b="1" baseline="30000" dirty="0"/>
              <a:t>27</a:t>
            </a:r>
            <a:r>
              <a:rPr lang="zh-TW" altLang="en-US" dirty="0">
                <a:solidFill>
                  <a:srgbClr val="00B0F0"/>
                </a:solidFill>
              </a:rPr>
              <a:t>惟有巴拿巴接待他</a:t>
            </a:r>
            <a:r>
              <a:rPr lang="zh-TW" altLang="en-US" dirty="0"/>
              <a:t>，領去見使徒，把他在路上怎麼看見主，主怎麼向他說話，他在大馬色怎麼奉耶穌的名放膽傳道，都述說出來。</a:t>
            </a:r>
            <a:r>
              <a:rPr lang="en-US" b="1" baseline="30000" dirty="0"/>
              <a:t>28</a:t>
            </a:r>
            <a:r>
              <a:rPr lang="zh-TW" altLang="en-US" dirty="0"/>
              <a:t>於是掃羅在耶路撒冷和門徒出入來往</a:t>
            </a:r>
            <a:r>
              <a:rPr lang="zh-TW" altLang="en-US" dirty="0" smtClean="0"/>
              <a:t>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8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巴拿巴與保羅堅固</a:t>
            </a:r>
            <a:r>
              <a:rPr lang="zh-TW" altLang="en-US" dirty="0"/>
              <a:t>安提</a:t>
            </a:r>
            <a:r>
              <a:rPr lang="zh-TW" altLang="en-US" dirty="0" smtClean="0"/>
              <a:t>阿</a:t>
            </a:r>
            <a:r>
              <a:rPr lang="zh-TW" altLang="en-US" dirty="0"/>
              <a:t>教會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0" y="1143000"/>
            <a:ext cx="8498541" cy="57150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b="1" baseline="30000" dirty="0" smtClean="0"/>
              <a:t>11:22</a:t>
            </a:r>
            <a:r>
              <a:rPr lang="zh-TW" altLang="en-US" b="1" baseline="30000" dirty="0" smtClean="0"/>
              <a:t> </a:t>
            </a:r>
            <a:r>
              <a:rPr lang="zh-TW" altLang="en-US" dirty="0" smtClean="0"/>
              <a:t>這</a:t>
            </a:r>
            <a:r>
              <a:rPr lang="zh-TW" altLang="en-US" dirty="0"/>
              <a:t>風聲傳到耶路撒冷教會人的耳中，他們就打發巴拿巴出去，走到安提阿為止</a:t>
            </a:r>
            <a:r>
              <a:rPr lang="zh-TW" altLang="en-US" dirty="0" smtClean="0"/>
              <a:t>。</a:t>
            </a:r>
            <a:r>
              <a:rPr lang="en-US" b="1" baseline="30000" dirty="0" smtClean="0"/>
              <a:t>23</a:t>
            </a:r>
            <a:r>
              <a:rPr lang="zh-TW" altLang="en-US" dirty="0"/>
              <a:t>他到了那裡，看見神所賜的恩就歡喜，</a:t>
            </a:r>
            <a:r>
              <a:rPr lang="zh-TW" altLang="en-US" dirty="0">
                <a:solidFill>
                  <a:srgbClr val="00B0F0"/>
                </a:solidFill>
              </a:rPr>
              <a:t>勸勉眾人</a:t>
            </a:r>
            <a:r>
              <a:rPr lang="zh-TW" altLang="en-US" dirty="0"/>
              <a:t>，立定心志，恆久靠主。</a:t>
            </a:r>
            <a:endParaRPr lang="en-US" dirty="0"/>
          </a:p>
          <a:p>
            <a:pPr marL="0" indent="0">
              <a:lnSpc>
                <a:spcPct val="160000"/>
              </a:lnSpc>
              <a:buNone/>
            </a:pPr>
            <a:r>
              <a:rPr lang="en-US" b="1" baseline="30000" dirty="0" smtClean="0"/>
              <a:t>24</a:t>
            </a:r>
            <a:r>
              <a:rPr lang="zh-TW" altLang="en-US" b="1" baseline="30000" dirty="0" smtClean="0"/>
              <a:t> </a:t>
            </a:r>
            <a:r>
              <a:rPr lang="zh-TW" altLang="en-US" dirty="0" smtClean="0"/>
              <a:t>這</a:t>
            </a:r>
            <a:r>
              <a:rPr lang="zh-TW" altLang="en-US" dirty="0"/>
              <a:t>巴拿巴原是個</a:t>
            </a:r>
            <a:r>
              <a:rPr lang="zh-TW" altLang="en-US" dirty="0">
                <a:solidFill>
                  <a:srgbClr val="00B0F0"/>
                </a:solidFill>
              </a:rPr>
              <a:t>好人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rgbClr val="00B0F0"/>
                </a:solidFill>
              </a:rPr>
              <a:t>被聖靈充滿，大有信心</a:t>
            </a:r>
            <a:r>
              <a:rPr lang="zh-TW" altLang="en-US" dirty="0"/>
              <a:t>。</a:t>
            </a:r>
            <a:r>
              <a:rPr lang="zh-TW" altLang="en-US" dirty="0">
                <a:solidFill>
                  <a:srgbClr val="00B050"/>
                </a:solidFill>
              </a:rPr>
              <a:t>於是有許多人歸服了主</a:t>
            </a:r>
            <a:r>
              <a:rPr lang="zh-TW" altLang="en-US" dirty="0"/>
              <a:t>。</a:t>
            </a:r>
            <a:endParaRPr lang="en-US" dirty="0"/>
          </a:p>
          <a:p>
            <a:pPr marL="0" indent="0">
              <a:lnSpc>
                <a:spcPct val="160000"/>
              </a:lnSpc>
              <a:buNone/>
            </a:pPr>
            <a:r>
              <a:rPr lang="en-US" b="1" baseline="30000" dirty="0" smtClean="0"/>
              <a:t>25</a:t>
            </a:r>
            <a:r>
              <a:rPr lang="zh-TW" altLang="en-US" b="1" baseline="30000" dirty="0" smtClean="0"/>
              <a:t> </a:t>
            </a:r>
            <a:r>
              <a:rPr lang="zh-TW" altLang="en-US" dirty="0" smtClean="0"/>
              <a:t>他</a:t>
            </a:r>
            <a:r>
              <a:rPr lang="zh-TW" altLang="en-US" dirty="0"/>
              <a:t>又往</a:t>
            </a:r>
            <a:r>
              <a:rPr lang="zh-TW" altLang="en-US" dirty="0">
                <a:solidFill>
                  <a:srgbClr val="00B0F0"/>
                </a:solidFill>
              </a:rPr>
              <a:t>大數去找掃羅</a:t>
            </a:r>
            <a:r>
              <a:rPr lang="zh-TW" altLang="en-US" dirty="0" smtClean="0"/>
              <a:t>，</a:t>
            </a:r>
            <a:r>
              <a:rPr lang="en-US" b="1" baseline="30000" dirty="0" smtClean="0"/>
              <a:t>26</a:t>
            </a:r>
            <a:r>
              <a:rPr lang="zh-TW" altLang="en-US" dirty="0"/>
              <a:t>找著了，就帶他到安提阿去。他們足有一年的工夫和教會一同聚集，教訓了許多人。</a:t>
            </a:r>
            <a:r>
              <a:rPr lang="zh-TW" altLang="en-US" dirty="0">
                <a:solidFill>
                  <a:srgbClr val="00B050"/>
                </a:solidFill>
              </a:rPr>
              <a:t>門徒稱為基督徒是從安提阿起首</a:t>
            </a:r>
            <a:r>
              <a:rPr lang="zh-TW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44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猶太人和外邦人信徒的合一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baseline="30000" dirty="0"/>
              <a:t>27 </a:t>
            </a:r>
            <a:r>
              <a:rPr lang="zh-TW" altLang="en-US" dirty="0"/>
              <a:t>當 那 些 日 子 ， 有 幾 位 先 知 從 耶 路 撒 冷 下 到 安 提 阿 。</a:t>
            </a:r>
          </a:p>
          <a:p>
            <a:r>
              <a:rPr lang="en-US" altLang="zh-TW" b="1" baseline="30000" dirty="0"/>
              <a:t>28 </a:t>
            </a:r>
            <a:r>
              <a:rPr lang="zh-TW" altLang="en-US" dirty="0"/>
              <a:t>內 中 有 一 位 ， 名 叫 亞 迦 布 ， 站 起 來 ， 藉 著 聖 靈 指 明 天 下 將 有 大 饑 荒 。 這 事 到 革 老 丟 年 間 果 然 有 了 。</a:t>
            </a:r>
          </a:p>
          <a:p>
            <a:r>
              <a:rPr lang="en-US" altLang="zh-TW" b="1" baseline="30000" dirty="0"/>
              <a:t>29 </a:t>
            </a:r>
            <a:r>
              <a:rPr lang="zh-TW" altLang="en-US" dirty="0"/>
              <a:t>於 是 門 徒 定 意 照 各 人 的 力 量 捐 錢 ， 送 去 供 給 住 在 猶 太 的 </a:t>
            </a:r>
            <a:r>
              <a:rPr lang="zh-TW" altLang="en-US" dirty="0">
                <a:solidFill>
                  <a:srgbClr val="FF0000"/>
                </a:solidFill>
              </a:rPr>
              <a:t>弟 兄</a:t>
            </a:r>
            <a:r>
              <a:rPr lang="zh-TW" altLang="en-US" dirty="0"/>
              <a:t> 。</a:t>
            </a:r>
          </a:p>
          <a:p>
            <a:r>
              <a:rPr lang="en-US" altLang="zh-TW" b="1" baseline="30000" dirty="0"/>
              <a:t>30 </a:t>
            </a:r>
            <a:r>
              <a:rPr lang="zh-TW" altLang="en-US" dirty="0"/>
              <a:t>他 們 就 這 樣 行 ， 把 捐 項 託 巴 拿 巴 和 掃 羅 送 到 眾 長 老 那 裡 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199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宣教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神借不同的方式</a:t>
            </a:r>
            <a:r>
              <a:rPr lang="en-US" altLang="zh-TW" dirty="0" smtClean="0"/>
              <a:t>(</a:t>
            </a:r>
            <a:r>
              <a:rPr lang="zh-TW" altLang="en-US" dirty="0" smtClean="0"/>
              <a:t>環境的逼迫</a:t>
            </a:r>
            <a:r>
              <a:rPr lang="en-US" altLang="zh-TW" dirty="0" smtClean="0"/>
              <a:t>,</a:t>
            </a:r>
            <a:r>
              <a:rPr lang="zh-TW" altLang="en-US" dirty="0" smtClean="0"/>
              <a:t> 直接的啟示</a:t>
            </a:r>
            <a:r>
              <a:rPr lang="en-US" altLang="zh-TW" dirty="0" smtClean="0"/>
              <a:t>),</a:t>
            </a:r>
            <a:r>
              <a:rPr lang="zh-TW" altLang="en-US" dirty="0" smtClean="0"/>
              <a:t> 不同的器皿</a:t>
            </a:r>
            <a:r>
              <a:rPr lang="en-US" altLang="zh-TW" dirty="0" smtClean="0"/>
              <a:t>(</a:t>
            </a:r>
            <a:r>
              <a:rPr lang="zh-TW" altLang="en-US" dirty="0" smtClean="0"/>
              <a:t>彼得</a:t>
            </a:r>
            <a:r>
              <a:rPr lang="en-US" altLang="zh-TW" dirty="0" smtClean="0"/>
              <a:t>,</a:t>
            </a:r>
            <a:r>
              <a:rPr lang="zh-TW" altLang="en-US" dirty="0" smtClean="0"/>
              <a:t>約翰</a:t>
            </a:r>
            <a:r>
              <a:rPr lang="en-US" altLang="zh-TW" dirty="0" smtClean="0"/>
              <a:t>,</a:t>
            </a:r>
            <a:r>
              <a:rPr lang="zh-TW" altLang="en-US" dirty="0" smtClean="0"/>
              <a:t>腓利</a:t>
            </a:r>
            <a:r>
              <a:rPr lang="en-US" altLang="zh-TW" dirty="0" smtClean="0"/>
              <a:t>,</a:t>
            </a:r>
            <a:r>
              <a:rPr lang="zh-TW" altLang="en-US" dirty="0" smtClean="0"/>
              <a:t>司提反</a:t>
            </a:r>
            <a:r>
              <a:rPr lang="en-US" altLang="zh-TW" dirty="0" smtClean="0"/>
              <a:t>,</a:t>
            </a:r>
            <a:r>
              <a:rPr lang="zh-TW" altLang="en-US" dirty="0" smtClean="0"/>
              <a:t>保羅</a:t>
            </a:r>
            <a:r>
              <a:rPr lang="en-US" altLang="zh-TW" dirty="0" smtClean="0"/>
              <a:t>,</a:t>
            </a:r>
            <a:r>
              <a:rPr lang="zh-TW" altLang="en-US" dirty="0" smtClean="0"/>
              <a:t> 居比路和古利奈的門徒</a:t>
            </a:r>
            <a:r>
              <a:rPr lang="en-US" altLang="zh-TW" dirty="0" smtClean="0"/>
              <a:t>…)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福音的果效是聖靈的工作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人的順服參與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60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雅各的殉道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sz="3600" dirty="0" smtClean="0"/>
              <a:t>那</a:t>
            </a:r>
            <a:r>
              <a:rPr lang="zh-TW" altLang="en-US" sz="3600" dirty="0"/>
              <a:t>時，希律王下手苦害教會中几個人</a:t>
            </a:r>
            <a:r>
              <a:rPr lang="zh-TW" altLang="en-US" sz="3600" dirty="0" smtClean="0"/>
              <a:t>，用</a:t>
            </a:r>
            <a:r>
              <a:rPr lang="zh-TW" altLang="en-US" sz="3600" dirty="0"/>
              <a:t>刀</a:t>
            </a:r>
            <a:r>
              <a:rPr lang="zh-TW" altLang="en-US" sz="3600" dirty="0">
                <a:solidFill>
                  <a:srgbClr val="FF0000"/>
                </a:solidFill>
              </a:rPr>
              <a:t>殺了約翰的哥哥雅各</a:t>
            </a:r>
            <a:r>
              <a:rPr lang="zh-TW" altLang="en-US" sz="3600" dirty="0" smtClean="0"/>
              <a:t>。他</a:t>
            </a:r>
            <a:r>
              <a:rPr lang="zh-TW" altLang="en-US" sz="3600" dirty="0"/>
              <a:t>見猶太人喜歡這事，</a:t>
            </a:r>
            <a:r>
              <a:rPr lang="zh-TW" altLang="en-US" sz="3600" dirty="0">
                <a:solidFill>
                  <a:srgbClr val="FF0000"/>
                </a:solidFill>
              </a:rPr>
              <a:t>又去捉拿彼得</a:t>
            </a:r>
            <a:r>
              <a:rPr lang="zh-TW" altLang="en-US" sz="3600" dirty="0"/>
              <a:t>。那時正是除酵的日子。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2929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0068"/>
          </a:xfrm>
        </p:spPr>
        <p:txBody>
          <a:bodyPr/>
          <a:lstStyle/>
          <a:p>
            <a:r>
              <a:rPr lang="zh-TW" altLang="en-US" dirty="0"/>
              <a:t>雅</a:t>
            </a:r>
            <a:r>
              <a:rPr lang="zh-TW" altLang="en-US" dirty="0" smtClean="0"/>
              <a:t>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59" y="1070068"/>
            <a:ext cx="8754035" cy="5787932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b="1" baseline="30000" dirty="0"/>
              <a:t>可</a:t>
            </a:r>
            <a:r>
              <a:rPr lang="en-US" b="1" baseline="30000" dirty="0"/>
              <a:t>3:17</a:t>
            </a:r>
            <a:r>
              <a:rPr lang="zh-TW" altLang="en-US" dirty="0"/>
              <a:t>還有西庇太的兒子雅各和雅各的兄弟約翰，又給這兩個人起名叫半尼其，就是</a:t>
            </a:r>
            <a:r>
              <a:rPr lang="zh-TW" altLang="en-US" dirty="0">
                <a:solidFill>
                  <a:srgbClr val="FF0000"/>
                </a:solidFill>
              </a:rPr>
              <a:t>雷子</a:t>
            </a:r>
            <a:r>
              <a:rPr lang="zh-TW" altLang="en-US" dirty="0"/>
              <a:t>的意思，</a:t>
            </a:r>
            <a:endParaRPr lang="en-US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b="1" baseline="30000" dirty="0"/>
              <a:t>可</a:t>
            </a:r>
            <a:r>
              <a:rPr lang="en-US" b="1" baseline="30000" dirty="0"/>
              <a:t>10:35</a:t>
            </a:r>
            <a:r>
              <a:rPr lang="zh-TW" altLang="en-US" dirty="0"/>
              <a:t>西庇太的兒子雅各、約翰進前來，對耶穌說：夫子，我們無論求你甚麼，願你給我們作</a:t>
            </a:r>
            <a:r>
              <a:rPr lang="zh-TW" altLang="en-US" dirty="0" smtClean="0"/>
              <a:t>。</a:t>
            </a:r>
            <a:r>
              <a:rPr lang="en-US" b="1" baseline="30000" dirty="0" smtClean="0"/>
              <a:t>36</a:t>
            </a:r>
            <a:r>
              <a:rPr lang="zh-TW" altLang="en-US" dirty="0"/>
              <a:t>耶穌說：要我給你們作甚麼</a:t>
            </a:r>
            <a:r>
              <a:rPr lang="zh-TW" altLang="en-US" dirty="0" smtClean="0"/>
              <a:t>？</a:t>
            </a:r>
            <a:r>
              <a:rPr lang="en-US" b="1" baseline="30000" dirty="0" smtClean="0"/>
              <a:t>37</a:t>
            </a:r>
            <a:r>
              <a:rPr lang="zh-TW" altLang="en-US" dirty="0"/>
              <a:t>他們說：</a:t>
            </a:r>
            <a:r>
              <a:rPr lang="zh-TW" altLang="en-US" dirty="0">
                <a:solidFill>
                  <a:srgbClr val="FF0000"/>
                </a:solidFill>
              </a:rPr>
              <a:t>賜我們在你的榮耀裡，一個坐在你右邊，一個坐在你左邊</a:t>
            </a:r>
            <a:r>
              <a:rPr lang="zh-TW" altLang="en-US" dirty="0" smtClean="0"/>
              <a:t>。</a:t>
            </a:r>
            <a:r>
              <a:rPr lang="en-US" b="1" baseline="30000" dirty="0" smtClean="0"/>
              <a:t>38</a:t>
            </a:r>
            <a:r>
              <a:rPr lang="zh-TW" altLang="en-US" dirty="0"/>
              <a:t>耶穌說：你們不知道所求的是甚麼，我所喝的杯，你們能喝麼？我所受的洗，你們能受麼</a:t>
            </a:r>
            <a:r>
              <a:rPr lang="zh-TW" altLang="en-US" dirty="0" smtClean="0"/>
              <a:t>？</a:t>
            </a:r>
            <a:r>
              <a:rPr lang="en-US" b="1" baseline="30000" dirty="0" smtClean="0"/>
              <a:t>39</a:t>
            </a:r>
            <a:r>
              <a:rPr lang="zh-TW" altLang="en-US" dirty="0"/>
              <a:t>他們說：我們能。耶穌說：</a:t>
            </a:r>
            <a:r>
              <a:rPr lang="zh-TW" altLang="en-US" dirty="0">
                <a:solidFill>
                  <a:srgbClr val="FF0000"/>
                </a:solidFill>
              </a:rPr>
              <a:t>我所喝的杯，你們也要喝；我所受的洗，你們也要受</a:t>
            </a:r>
            <a:r>
              <a:rPr lang="zh-TW" altLang="en-US" dirty="0" smtClean="0"/>
              <a:t>；</a:t>
            </a:r>
            <a:r>
              <a:rPr lang="en-US" b="1" baseline="30000" dirty="0" smtClean="0"/>
              <a:t>40</a:t>
            </a:r>
            <a:r>
              <a:rPr lang="zh-TW" altLang="en-US" dirty="0"/>
              <a:t>只是坐在我的左右，不是我可以賜的，乃是為誰預備的，就賜給誰。</a:t>
            </a:r>
            <a:endParaRPr lang="en-US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88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0" y="0"/>
            <a:ext cx="910354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460" y="0"/>
            <a:ext cx="7524817" cy="2062103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latin typeface="+mn-ea"/>
              </a:rPr>
              <a:t>彼</a:t>
            </a:r>
            <a:r>
              <a:rPr lang="zh-TW" altLang="en-US" sz="3200" b="1" dirty="0" smtClean="0">
                <a:solidFill>
                  <a:schemeClr val="bg1"/>
                </a:solidFill>
                <a:latin typeface="+mn-ea"/>
              </a:rPr>
              <a:t>得</a:t>
            </a:r>
            <a:endParaRPr lang="en-US" altLang="zh-TW" sz="32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zh-TW" altLang="en-US" sz="3200" b="1" dirty="0" smtClean="0">
                <a:solidFill>
                  <a:schemeClr val="bg1"/>
                </a:solidFill>
                <a:latin typeface="+mn-ea"/>
              </a:rPr>
              <a:t>第</a:t>
            </a:r>
            <a:r>
              <a:rPr lang="zh-TW" altLang="en-US" sz="3200" b="1" dirty="0">
                <a:solidFill>
                  <a:schemeClr val="bg1"/>
                </a:solidFill>
                <a:latin typeface="+mn-ea"/>
              </a:rPr>
              <a:t>一</a:t>
            </a:r>
            <a:r>
              <a:rPr lang="zh-TW" altLang="en-US" sz="3200" b="1" dirty="0" smtClean="0">
                <a:solidFill>
                  <a:schemeClr val="bg1"/>
                </a:solidFill>
                <a:latin typeface="+mn-ea"/>
              </a:rPr>
              <a:t>次</a:t>
            </a:r>
            <a:r>
              <a:rPr lang="zh-TW" altLang="en-US" sz="3200" b="1" dirty="0">
                <a:solidFill>
                  <a:schemeClr val="bg1"/>
                </a:solidFill>
                <a:latin typeface="+mn-ea"/>
              </a:rPr>
              <a:t>被</a:t>
            </a:r>
            <a:r>
              <a:rPr lang="zh-TW" altLang="en-US" sz="3200" b="1" dirty="0" smtClean="0">
                <a:solidFill>
                  <a:schemeClr val="bg1"/>
                </a:solidFill>
                <a:latin typeface="+mn-ea"/>
              </a:rPr>
              <a:t>囚 </a:t>
            </a:r>
            <a:r>
              <a:rPr lang="en-US" altLang="zh-TW" sz="3200" b="1" dirty="0">
                <a:solidFill>
                  <a:schemeClr val="bg1"/>
                </a:solidFill>
                <a:latin typeface="+mn-ea"/>
              </a:rPr>
              <a:t>-</a:t>
            </a:r>
            <a:r>
              <a:rPr lang="zh-TW" altLang="en-US" sz="3200" b="1" dirty="0" smtClean="0">
                <a:solidFill>
                  <a:schemeClr val="bg1"/>
                </a:solidFill>
                <a:latin typeface="+mn-ea"/>
              </a:rPr>
              <a:t> 被恐嚇</a:t>
            </a:r>
            <a:endParaRPr lang="en-US" altLang="zh-TW" sz="32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zh-TW" altLang="en-US" sz="3200" b="1" dirty="0" smtClean="0">
                <a:solidFill>
                  <a:schemeClr val="bg1"/>
                </a:solidFill>
                <a:latin typeface="+mn-ea"/>
              </a:rPr>
              <a:t>第二次</a:t>
            </a:r>
            <a:r>
              <a:rPr lang="zh-TW" altLang="en-US" sz="3200" b="1" dirty="0">
                <a:solidFill>
                  <a:schemeClr val="bg1"/>
                </a:solidFill>
                <a:latin typeface="+mn-ea"/>
              </a:rPr>
              <a:t>被</a:t>
            </a:r>
            <a:r>
              <a:rPr lang="zh-TW" altLang="en-US" sz="3200" b="1" dirty="0" smtClean="0">
                <a:solidFill>
                  <a:schemeClr val="bg1"/>
                </a:solidFill>
                <a:latin typeface="+mn-ea"/>
              </a:rPr>
              <a:t>囚 </a:t>
            </a:r>
            <a:r>
              <a:rPr lang="en-US" altLang="zh-TW" sz="3200" b="1" dirty="0" smtClean="0">
                <a:solidFill>
                  <a:schemeClr val="bg1"/>
                </a:solidFill>
                <a:latin typeface="+mn-ea"/>
              </a:rPr>
              <a:t>–</a:t>
            </a:r>
            <a:r>
              <a:rPr lang="zh-TW" altLang="en-US" sz="3200" b="1" dirty="0" smtClean="0">
                <a:solidFill>
                  <a:schemeClr val="bg1"/>
                </a:solidFill>
                <a:latin typeface="+mn-ea"/>
              </a:rPr>
              <a:t> 被</a:t>
            </a:r>
            <a:r>
              <a:rPr lang="zh-TW" altLang="en-US" sz="3200" b="1" dirty="0">
                <a:solidFill>
                  <a:schemeClr val="bg1"/>
                </a:solidFill>
                <a:latin typeface="+mn-ea"/>
              </a:rPr>
              <a:t>打</a:t>
            </a:r>
            <a:endParaRPr lang="en-US" altLang="zh-TW" sz="32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zh-TW" altLang="en-US" sz="3200" b="1" dirty="0" smtClean="0">
                <a:solidFill>
                  <a:schemeClr val="bg1"/>
                </a:solidFill>
                <a:latin typeface="+mn-ea"/>
              </a:rPr>
              <a:t>第</a:t>
            </a:r>
            <a:r>
              <a:rPr lang="zh-TW" altLang="en-US" sz="3200" b="1" dirty="0">
                <a:solidFill>
                  <a:schemeClr val="bg1"/>
                </a:solidFill>
                <a:latin typeface="+mn-ea"/>
              </a:rPr>
              <a:t>三次被</a:t>
            </a:r>
            <a:r>
              <a:rPr lang="zh-TW" altLang="en-US" sz="3200" b="1" dirty="0" smtClean="0">
                <a:solidFill>
                  <a:schemeClr val="bg1"/>
                </a:solidFill>
                <a:latin typeface="+mn-ea"/>
              </a:rPr>
              <a:t>囚 </a:t>
            </a:r>
            <a:r>
              <a:rPr lang="en-US" altLang="zh-TW" sz="3200" b="1" dirty="0" smtClean="0">
                <a:solidFill>
                  <a:schemeClr val="bg1"/>
                </a:solidFill>
                <a:latin typeface="+mn-ea"/>
              </a:rPr>
              <a:t>-</a:t>
            </a:r>
            <a:r>
              <a:rPr lang="zh-TW" altLang="en-US" sz="32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zh-TW" altLang="en-US" sz="3200" b="1" dirty="0">
                <a:solidFill>
                  <a:schemeClr val="bg1"/>
                </a:solidFill>
                <a:latin typeface="+mn-ea"/>
              </a:rPr>
              <a:t>要在逾越節</a:t>
            </a:r>
            <a:r>
              <a:rPr lang="zh-TW" altLang="en-US" sz="3200" b="1" dirty="0" smtClean="0">
                <a:solidFill>
                  <a:schemeClr val="bg1"/>
                </a:solidFill>
                <a:latin typeface="+mn-ea"/>
              </a:rPr>
              <a:t>后當</a:t>
            </a:r>
            <a:r>
              <a:rPr lang="zh-TW" altLang="en-US" sz="3200" b="1" dirty="0">
                <a:solidFill>
                  <a:schemeClr val="bg1"/>
                </a:solidFill>
                <a:latin typeface="+mn-ea"/>
              </a:rPr>
              <a:t>著百姓辦他</a:t>
            </a:r>
            <a:endParaRPr lang="en-US" sz="32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5627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0" y="0"/>
            <a:ext cx="910354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460" y="0"/>
            <a:ext cx="9103540" cy="1877437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zh-TW" altLang="en-US" sz="2900" b="1" dirty="0">
                <a:solidFill>
                  <a:schemeClr val="bg1"/>
                </a:solidFill>
                <a:latin typeface="+mn-ea"/>
              </a:rPr>
              <a:t>彼</a:t>
            </a:r>
            <a:r>
              <a:rPr lang="zh-TW" altLang="en-US" sz="2900" b="1" dirty="0" smtClean="0">
                <a:solidFill>
                  <a:schemeClr val="bg1"/>
                </a:solidFill>
                <a:latin typeface="+mn-ea"/>
              </a:rPr>
              <a:t>得</a:t>
            </a:r>
            <a:endParaRPr lang="en-US" altLang="zh-TW" sz="29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zh-TW" altLang="en-US" sz="2900" b="1" dirty="0" smtClean="0">
                <a:solidFill>
                  <a:schemeClr val="bg1"/>
                </a:solidFill>
                <a:latin typeface="+mn-ea"/>
              </a:rPr>
              <a:t>第</a:t>
            </a:r>
            <a:r>
              <a:rPr lang="zh-TW" altLang="en-US" sz="2900" b="1" dirty="0">
                <a:solidFill>
                  <a:schemeClr val="bg1"/>
                </a:solidFill>
                <a:latin typeface="+mn-ea"/>
              </a:rPr>
              <a:t>一</a:t>
            </a:r>
            <a:r>
              <a:rPr lang="zh-TW" altLang="en-US" sz="2900" b="1" dirty="0" smtClean="0">
                <a:solidFill>
                  <a:schemeClr val="bg1"/>
                </a:solidFill>
                <a:latin typeface="+mn-ea"/>
              </a:rPr>
              <a:t>次</a:t>
            </a:r>
            <a:r>
              <a:rPr lang="zh-TW" altLang="en-US" sz="2900" b="1" dirty="0">
                <a:solidFill>
                  <a:schemeClr val="bg1"/>
                </a:solidFill>
                <a:latin typeface="+mn-ea"/>
              </a:rPr>
              <a:t>被</a:t>
            </a:r>
            <a:r>
              <a:rPr lang="zh-TW" altLang="en-US" sz="2900" b="1" dirty="0" smtClean="0">
                <a:solidFill>
                  <a:schemeClr val="bg1"/>
                </a:solidFill>
                <a:latin typeface="+mn-ea"/>
              </a:rPr>
              <a:t>囚 </a:t>
            </a:r>
            <a:r>
              <a:rPr lang="en-US" altLang="zh-TW" sz="2900" b="1" dirty="0">
                <a:solidFill>
                  <a:schemeClr val="bg1"/>
                </a:solidFill>
                <a:latin typeface="+mn-ea"/>
              </a:rPr>
              <a:t>-</a:t>
            </a:r>
            <a:r>
              <a:rPr lang="zh-TW" altLang="en-US" sz="2900" b="1" dirty="0" smtClean="0">
                <a:solidFill>
                  <a:schemeClr val="bg1"/>
                </a:solidFill>
                <a:latin typeface="+mn-ea"/>
              </a:rPr>
              <a:t> 被押到第二天</a:t>
            </a:r>
            <a:endParaRPr lang="en-US" altLang="zh-TW" sz="29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zh-TW" altLang="en-US" sz="2900" b="1" dirty="0" smtClean="0">
                <a:solidFill>
                  <a:schemeClr val="bg1"/>
                </a:solidFill>
                <a:latin typeface="+mn-ea"/>
              </a:rPr>
              <a:t>第二次</a:t>
            </a:r>
            <a:r>
              <a:rPr lang="zh-TW" altLang="en-US" sz="2900" b="1" dirty="0">
                <a:solidFill>
                  <a:schemeClr val="bg1"/>
                </a:solidFill>
                <a:latin typeface="+mn-ea"/>
              </a:rPr>
              <a:t>被</a:t>
            </a:r>
            <a:r>
              <a:rPr lang="zh-TW" altLang="en-US" sz="2900" b="1" dirty="0" smtClean="0">
                <a:solidFill>
                  <a:schemeClr val="bg1"/>
                </a:solidFill>
                <a:latin typeface="+mn-ea"/>
              </a:rPr>
              <a:t>囚 </a:t>
            </a:r>
            <a:r>
              <a:rPr lang="en-US" altLang="zh-TW" sz="2900" b="1" dirty="0">
                <a:solidFill>
                  <a:schemeClr val="bg1"/>
                </a:solidFill>
                <a:latin typeface="+mn-ea"/>
              </a:rPr>
              <a:t>-</a:t>
            </a:r>
            <a:r>
              <a:rPr lang="zh-TW" altLang="en-US" sz="2900" b="1" dirty="0" smtClean="0">
                <a:solidFill>
                  <a:schemeClr val="bg1"/>
                </a:solidFill>
                <a:latin typeface="+mn-ea"/>
              </a:rPr>
              <a:t> 主的使者夜間開了監門領他們出來</a:t>
            </a:r>
            <a:endParaRPr lang="en-US" altLang="zh-TW" sz="29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zh-TW" altLang="en-US" sz="2900" b="1" dirty="0" smtClean="0">
                <a:solidFill>
                  <a:schemeClr val="bg1"/>
                </a:solidFill>
                <a:latin typeface="+mn-ea"/>
              </a:rPr>
              <a:t>第</a:t>
            </a:r>
            <a:r>
              <a:rPr lang="zh-TW" altLang="en-US" sz="2900" b="1" dirty="0">
                <a:solidFill>
                  <a:schemeClr val="bg1"/>
                </a:solidFill>
                <a:latin typeface="+mn-ea"/>
              </a:rPr>
              <a:t>三次被</a:t>
            </a:r>
            <a:r>
              <a:rPr lang="zh-TW" altLang="en-US" sz="2900" b="1" dirty="0" smtClean="0">
                <a:solidFill>
                  <a:schemeClr val="bg1"/>
                </a:solidFill>
                <a:latin typeface="+mn-ea"/>
              </a:rPr>
              <a:t>囚 </a:t>
            </a:r>
            <a:r>
              <a:rPr lang="en-US" altLang="zh-TW" sz="2900" b="1" dirty="0">
                <a:solidFill>
                  <a:schemeClr val="bg1"/>
                </a:solidFill>
                <a:latin typeface="+mn-ea"/>
              </a:rPr>
              <a:t>-</a:t>
            </a:r>
            <a:r>
              <a:rPr lang="zh-TW" altLang="en-US" sz="2900" b="1" dirty="0" smtClean="0">
                <a:solidFill>
                  <a:schemeClr val="bg1"/>
                </a:solidFill>
                <a:latin typeface="+mn-ea"/>
              </a:rPr>
              <a:t> 天使領出第一層第二層監牢</a:t>
            </a:r>
            <a:r>
              <a:rPr lang="en-US" altLang="zh-TW" sz="2900" b="1" dirty="0" smtClean="0">
                <a:solidFill>
                  <a:schemeClr val="bg1"/>
                </a:solidFill>
                <a:latin typeface="+mn-ea"/>
              </a:rPr>
              <a:t>,</a:t>
            </a:r>
            <a:r>
              <a:rPr lang="zh-TW" altLang="en-US" sz="2900" b="1" dirty="0" smtClean="0">
                <a:solidFill>
                  <a:schemeClr val="bg1"/>
                </a:solidFill>
                <a:latin typeface="+mn-ea"/>
              </a:rPr>
              <a:t>鐵門自己開了</a:t>
            </a:r>
            <a:endParaRPr lang="en-US" sz="29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24515" y="5879958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solidFill>
                  <a:schemeClr val="bg1"/>
                </a:solidFill>
                <a:latin typeface="宋體"/>
              </a:rPr>
              <a:t>教會卻為他切切地禱</a:t>
            </a:r>
            <a:r>
              <a:rPr lang="zh-TW" altLang="en-US" sz="3600" dirty="0" smtClean="0">
                <a:solidFill>
                  <a:schemeClr val="bg1"/>
                </a:solidFill>
                <a:latin typeface="宋體"/>
              </a:rPr>
              <a:t>告神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18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647765" cy="68540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47764" y="67235"/>
            <a:ext cx="349623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baseline="30000" dirty="0">
                <a:solidFill>
                  <a:srgbClr val="000000"/>
                </a:solidFill>
                <a:ea typeface="Times New Roman" panose="02020603050405020304" pitchFamily="18" charset="0"/>
              </a:rPr>
              <a:t>13</a:t>
            </a: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彼得敲外門，有一個使女，名叫羅大，出來探聽</a:t>
            </a:r>
            <a:r>
              <a:rPr lang="zh-TW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，</a:t>
            </a:r>
            <a:r>
              <a:rPr lang="en-US" sz="1400" b="1" baseline="30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14</a:t>
            </a: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聽得是彼得的聲音，就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歡喜的顧不得開門</a:t>
            </a: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，跑進去告訴眾人說：彼得站在門外。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baseline="30000" dirty="0">
                <a:solidFill>
                  <a:srgbClr val="000000"/>
                </a:solidFill>
                <a:ea typeface="Times New Roman" panose="02020603050405020304" pitchFamily="18" charset="0"/>
              </a:rPr>
              <a:t>15</a:t>
            </a: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他們說：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你是瘋了</a:t>
            </a: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！使女極力的說：真是他！他們說：必是他的天使！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baseline="30000" dirty="0">
                <a:solidFill>
                  <a:srgbClr val="000000"/>
                </a:solidFill>
                <a:ea typeface="Times New Roman" panose="02020603050405020304" pitchFamily="18" charset="0"/>
              </a:rPr>
              <a:t>16</a:t>
            </a: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PMingLiU" panose="02020500000000000000" pitchFamily="18" charset="-120"/>
              </a:rPr>
              <a:t>彼得不住的敲門。他們開了門，看見他，就甚驚奇。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70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禱告蒙應允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dirty="0" smtClean="0"/>
              <a:t>教</a:t>
            </a:r>
            <a:r>
              <a:rPr lang="zh-TW" altLang="en-US" dirty="0"/>
              <a:t>會的弟兄姐妹為彼得切切地禱告，可是當彼得被救回來后，他們卻不信，以為使女看到的只是彼得的天</a:t>
            </a:r>
            <a:r>
              <a:rPr lang="zh-TW" altLang="en-US" dirty="0" smtClean="0"/>
              <a:t>使。我</a:t>
            </a:r>
            <a:r>
              <a:rPr lang="zh-TW" altLang="en-US" dirty="0"/>
              <a:t>們是否相信在禱告會上的禱告，上帝的確垂聽應允，而不是一種自我安慰？我們是否有把應允的禱告記錄在案，時常感恩贊美上帝</a:t>
            </a:r>
            <a:r>
              <a:rPr lang="zh-TW" altLang="en-US" dirty="0" smtClean="0"/>
              <a:t>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74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zh-TW" altLang="en-US" dirty="0"/>
              <a:t>稱呼馬可的約翰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023" y="1035424"/>
            <a:ext cx="8901954" cy="582257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baseline="30000" dirty="0" smtClean="0"/>
              <a:t>12:12</a:t>
            </a:r>
            <a:r>
              <a:rPr lang="zh-TW" altLang="en-US" dirty="0" smtClean="0"/>
              <a:t>就</a:t>
            </a:r>
            <a:r>
              <a:rPr lang="zh-TW" altLang="en-US" dirty="0"/>
              <a:t>往那</a:t>
            </a:r>
            <a:r>
              <a:rPr lang="zh-TW" altLang="en-US" dirty="0">
                <a:solidFill>
                  <a:srgbClr val="FF0000"/>
                </a:solidFill>
              </a:rPr>
              <a:t>稱呼馬可的約翰</a:t>
            </a:r>
            <a:r>
              <a:rPr lang="zh-TW" altLang="en-US" dirty="0"/>
              <a:t>他母親馬利亞家去，在那里有好些人聚集禱告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ct val="120000"/>
              </a:lnSpc>
            </a:pPr>
            <a:r>
              <a:rPr lang="zh-TW" altLang="en-US" dirty="0" smtClean="0"/>
              <a:t>馬</a:t>
            </a:r>
            <a:r>
              <a:rPr lang="zh-TW" altLang="en-US" dirty="0"/>
              <a:t>可福音書的作</a:t>
            </a:r>
            <a:r>
              <a:rPr lang="zh-TW" altLang="en-US" dirty="0" smtClean="0"/>
              <a:t>者</a:t>
            </a:r>
            <a:endParaRPr lang="en-US" altLang="zh-TW" dirty="0" smtClean="0"/>
          </a:p>
          <a:p>
            <a:pPr>
              <a:lnSpc>
                <a:spcPct val="120000"/>
              </a:lnSpc>
            </a:pPr>
            <a:r>
              <a:rPr lang="zh-TW" altLang="en-US" dirty="0" smtClean="0"/>
              <a:t>巴</a:t>
            </a:r>
            <a:r>
              <a:rPr lang="zh-TW" altLang="en-US" dirty="0"/>
              <a:t>拿巴的表</a:t>
            </a:r>
            <a:r>
              <a:rPr lang="zh-TW" altLang="en-US" dirty="0" smtClean="0"/>
              <a:t>弟</a:t>
            </a:r>
            <a:r>
              <a:rPr lang="en-US" altLang="zh-TW" dirty="0" smtClean="0"/>
              <a:t>(</a:t>
            </a:r>
            <a:r>
              <a:rPr lang="zh-TW" altLang="en-US" dirty="0" smtClean="0"/>
              <a:t>西</a:t>
            </a:r>
            <a:r>
              <a:rPr lang="en-US" altLang="zh-TW" dirty="0" smtClean="0"/>
              <a:t>4</a:t>
            </a:r>
            <a:r>
              <a:rPr lang="zh-TW" altLang="en-US" dirty="0" smtClean="0"/>
              <a:t>：</a:t>
            </a:r>
            <a:r>
              <a:rPr lang="en-US" altLang="zh-TW" dirty="0" smtClean="0"/>
              <a:t>10)</a:t>
            </a:r>
          </a:p>
          <a:p>
            <a:pPr>
              <a:lnSpc>
                <a:spcPct val="120000"/>
              </a:lnSpc>
            </a:pPr>
            <a:r>
              <a:rPr lang="zh-TW" altLang="en-US" dirty="0" smtClean="0"/>
              <a:t>在</a:t>
            </a:r>
            <a:r>
              <a:rPr lang="zh-TW" altLang="en-US" dirty="0"/>
              <a:t>客西馬尼園逃走的少年</a:t>
            </a:r>
            <a:r>
              <a:rPr lang="zh-TW" altLang="en-US" dirty="0" smtClean="0"/>
              <a:t>人（可</a:t>
            </a:r>
            <a:r>
              <a:rPr lang="en-US" altLang="zh-TW" dirty="0" smtClean="0"/>
              <a:t>14</a:t>
            </a:r>
            <a:r>
              <a:rPr lang="zh-TW" altLang="en-US" dirty="0" smtClean="0"/>
              <a:t>：</a:t>
            </a:r>
            <a:r>
              <a:rPr lang="en-US" altLang="zh-TW" dirty="0"/>
              <a:t>51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pPr>
              <a:lnSpc>
                <a:spcPct val="120000"/>
              </a:lnSpc>
            </a:pPr>
            <a:r>
              <a:rPr lang="zh-TW" altLang="en-US" dirty="0" smtClean="0"/>
              <a:t>與保</a:t>
            </a:r>
            <a:r>
              <a:rPr lang="zh-TW" altLang="en-US" dirty="0"/>
              <a:t>羅的第一次傳道旅程</a:t>
            </a:r>
            <a:r>
              <a:rPr lang="zh-TW" altLang="en-US" dirty="0" smtClean="0"/>
              <a:t>上半</a:t>
            </a:r>
            <a:r>
              <a:rPr lang="zh-TW" altLang="en-US" dirty="0"/>
              <a:t>路離</a:t>
            </a:r>
            <a:r>
              <a:rPr lang="zh-TW" altLang="en-US" dirty="0" smtClean="0"/>
              <a:t>隊</a:t>
            </a:r>
            <a:endParaRPr lang="en-US" altLang="zh-TW" dirty="0" smtClean="0"/>
          </a:p>
          <a:p>
            <a:pPr>
              <a:lnSpc>
                <a:spcPct val="120000"/>
              </a:lnSpc>
            </a:pPr>
            <a:r>
              <a:rPr lang="zh-TW" altLang="en-US" dirty="0" smtClean="0"/>
              <a:t>保</a:t>
            </a:r>
            <a:r>
              <a:rPr lang="zh-TW" altLang="en-US" dirty="0"/>
              <a:t>羅在第二次的旅程把他舍棄</a:t>
            </a:r>
            <a:r>
              <a:rPr lang="zh-TW" altLang="en-US" dirty="0" smtClean="0"/>
              <a:t>，巴</a:t>
            </a:r>
            <a:r>
              <a:rPr lang="zh-TW" altLang="en-US" dirty="0"/>
              <a:t>拿巴帶馬可往居比</a:t>
            </a:r>
            <a:r>
              <a:rPr lang="zh-TW" altLang="en-US" dirty="0" smtClean="0"/>
              <a:t>路</a:t>
            </a:r>
            <a:endParaRPr lang="en-US" altLang="zh-TW" dirty="0" smtClean="0"/>
          </a:p>
          <a:p>
            <a:pPr>
              <a:lnSpc>
                <a:spcPct val="120000"/>
              </a:lnSpc>
            </a:pPr>
            <a:r>
              <a:rPr lang="zh-TW" altLang="en-US" dirty="0" smtClean="0"/>
              <a:t>後來保</a:t>
            </a:r>
            <a:r>
              <a:rPr lang="zh-TW" altLang="en-US" dirty="0"/>
              <a:t>羅和馬可之間的嫌</a:t>
            </a:r>
            <a:r>
              <a:rPr lang="zh-TW" altLang="en-US" dirty="0" smtClean="0"/>
              <a:t>隙消除</a:t>
            </a:r>
            <a:r>
              <a:rPr lang="en-US" altLang="zh-TW" dirty="0" smtClean="0"/>
              <a:t>(</a:t>
            </a:r>
            <a:r>
              <a:rPr lang="zh-TW" altLang="en-US" dirty="0" smtClean="0"/>
              <a:t>西</a:t>
            </a:r>
            <a:r>
              <a:rPr lang="en-US" altLang="zh-TW" dirty="0" smtClean="0"/>
              <a:t>4</a:t>
            </a:r>
            <a:r>
              <a:rPr lang="zh-TW" altLang="en-US" dirty="0" smtClean="0"/>
              <a:t>：</a:t>
            </a:r>
            <a:r>
              <a:rPr lang="en-US" altLang="zh-TW" dirty="0"/>
              <a:t>19</a:t>
            </a:r>
            <a:r>
              <a:rPr lang="zh-TW" altLang="en-US" dirty="0"/>
              <a:t>和提</a:t>
            </a:r>
            <a:r>
              <a:rPr lang="zh-TW" altLang="en-US" dirty="0" smtClean="0"/>
              <a:t>后</a:t>
            </a:r>
            <a:r>
              <a:rPr lang="en-US" altLang="zh-TW" dirty="0" smtClean="0"/>
              <a:t>4</a:t>
            </a:r>
            <a:r>
              <a:rPr lang="zh-TW" altLang="en-US" dirty="0" smtClean="0"/>
              <a:t>：</a:t>
            </a:r>
            <a:r>
              <a:rPr lang="en-US" altLang="zh-TW" dirty="0" smtClean="0"/>
              <a:t>11)</a:t>
            </a:r>
          </a:p>
          <a:p>
            <a:pPr>
              <a:lnSpc>
                <a:spcPct val="120000"/>
              </a:lnSpc>
            </a:pPr>
            <a:r>
              <a:rPr lang="zh-TW" altLang="en-US" dirty="0" smtClean="0"/>
              <a:t>彼</a:t>
            </a:r>
            <a:r>
              <a:rPr lang="zh-TW" altLang="en-US" dirty="0"/>
              <a:t>得稱馬可為“我兒子</a:t>
            </a:r>
            <a:r>
              <a:rPr lang="zh-TW" altLang="en-US" dirty="0" smtClean="0"/>
              <a:t>’</a:t>
            </a:r>
            <a:r>
              <a:rPr lang="en-US" altLang="zh-TW" dirty="0" smtClean="0"/>
              <a:t>(</a:t>
            </a:r>
            <a:r>
              <a:rPr lang="zh-TW" altLang="en-US" dirty="0"/>
              <a:t>彼</a:t>
            </a:r>
            <a:r>
              <a:rPr lang="zh-TW" altLang="en-US" dirty="0" smtClean="0"/>
              <a:t>前</a:t>
            </a:r>
            <a:r>
              <a:rPr lang="en-US" altLang="zh-TW" dirty="0" smtClean="0"/>
              <a:t>5</a:t>
            </a:r>
            <a:r>
              <a:rPr lang="zh-TW" altLang="en-US" dirty="0" smtClean="0"/>
              <a:t>：</a:t>
            </a:r>
            <a:r>
              <a:rPr lang="en-US" altLang="zh-TW" dirty="0" smtClean="0"/>
              <a:t>13)</a:t>
            </a:r>
            <a:r>
              <a:rPr lang="zh-TW" altLang="en-US" dirty="0" smtClean="0"/>
              <a:t>，</a:t>
            </a:r>
            <a:r>
              <a:rPr lang="zh-TW" altLang="en-US" dirty="0"/>
              <a:t>表示馬可后來跟隨了彼得。馬可在撰寫福音書時，很可能是從彼得身上得到許多耶穌的資料。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49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逼迫中成長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sz="3600" b="1" baseline="30000" dirty="0"/>
              <a:t>24 </a:t>
            </a:r>
            <a:r>
              <a:rPr lang="zh-TW" altLang="en-US" sz="3600" dirty="0"/>
              <a:t>神 的 道 日 見 興 旺 ， 越 發 廣 傳 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5140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</a:t>
            </a:r>
            <a:r>
              <a:rPr lang="zh-TW" altLang="en-US" dirty="0"/>
              <a:t>習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福</a:t>
            </a:r>
            <a:r>
              <a:rPr lang="zh-TW" altLang="en-US" dirty="0"/>
              <a:t>音的果效是聖靈的工作</a:t>
            </a:r>
            <a:endParaRPr lang="en-US" altLang="zh-TW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/>
              <a:t>人的順服參</a:t>
            </a:r>
            <a:r>
              <a:rPr lang="zh-TW" altLang="en-US" dirty="0" smtClean="0"/>
              <a:t>與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 smtClean="0"/>
              <a:t>教會的合一</a:t>
            </a:r>
            <a:endParaRPr lang="en-US" altLang="zh-TW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dirty="0"/>
              <a:t>突</a:t>
            </a:r>
            <a:r>
              <a:rPr lang="zh-TW" altLang="en-US" dirty="0" smtClean="0"/>
              <a:t>破文化障礙和個人成见</a:t>
            </a:r>
            <a:endParaRPr lang="en-US" altLang="zh-TW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0321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 descr="Blue tissue paper"/>
          <p:cNvSpPr>
            <a:spLocks noChangeArrowheads="1"/>
          </p:cNvSpPr>
          <p:nvPr/>
        </p:nvSpPr>
        <p:spPr bwMode="auto">
          <a:xfrm>
            <a:off x="2339975" y="1912938"/>
            <a:ext cx="895350" cy="30321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1600">
              <a:ea typeface="SimHei" panose="02010609060101010101" pitchFamily="49" charset="-122"/>
            </a:endParaRPr>
          </a:p>
          <a:p>
            <a:pPr algn="ctr"/>
            <a:endParaRPr lang="zh-TW" altLang="en-US" sz="1600">
              <a:ea typeface="SimHei" panose="02010609060101010101" pitchFamily="49" charset="-122"/>
            </a:endParaRPr>
          </a:p>
        </p:txBody>
      </p:sp>
      <p:sp>
        <p:nvSpPr>
          <p:cNvPr id="52227" name="Rectangle 3" descr="Pink tissue paper"/>
          <p:cNvSpPr>
            <a:spLocks noChangeArrowheads="1"/>
          </p:cNvSpPr>
          <p:nvPr/>
        </p:nvSpPr>
        <p:spPr bwMode="auto">
          <a:xfrm>
            <a:off x="3698875" y="1812925"/>
            <a:ext cx="792163" cy="31623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2228" name="Picture 4" descr="paul_life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2844800"/>
            <a:ext cx="73152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9" name="Picture 5" descr="governors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38" y="1357313"/>
            <a:ext cx="731520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0" name="Picture 6" descr="roman_empror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4813300"/>
            <a:ext cx="73152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1320800" y="5035550"/>
            <a:ext cx="7937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TW" altLang="en-US" sz="1600">
                <a:ea typeface="SimHei" panose="02010609060101010101" pitchFamily="49" charset="-122"/>
              </a:rPr>
              <a:t>提庇留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2235200" y="5035550"/>
            <a:ext cx="9969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TW" altLang="en-US" sz="1600">
                <a:ea typeface="SimHei" panose="02010609060101010101" pitchFamily="49" charset="-122"/>
              </a:rPr>
              <a:t>加利古拉</a:t>
            </a: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3987800" y="5035550"/>
            <a:ext cx="7937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TW" altLang="en-US" sz="1600">
                <a:ea typeface="SimHei" panose="02010609060101010101" pitchFamily="49" charset="-122"/>
              </a:rPr>
              <a:t>革老丟</a:t>
            </a:r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6705600" y="5035550"/>
            <a:ext cx="5905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TW" altLang="en-US" sz="1600">
                <a:ea typeface="SimHei" panose="02010609060101010101" pitchFamily="49" charset="-122"/>
              </a:rPr>
              <a:t>尼祿</a:t>
            </a:r>
          </a:p>
        </p:txBody>
      </p:sp>
      <p:sp>
        <p:nvSpPr>
          <p:cNvPr id="52235" name="Text Box 11"/>
          <p:cNvSpPr txBox="1">
            <a:spLocks noChangeArrowheads="1"/>
          </p:cNvSpPr>
          <p:nvPr/>
        </p:nvSpPr>
        <p:spPr bwMode="auto">
          <a:xfrm>
            <a:off x="7950200" y="5035550"/>
            <a:ext cx="9969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TW" altLang="en-US" sz="1600">
                <a:ea typeface="SimHei" panose="02010609060101010101" pitchFamily="49" charset="-122"/>
              </a:rPr>
              <a:t>維斯帕先</a:t>
            </a:r>
          </a:p>
        </p:txBody>
      </p:sp>
      <p:sp>
        <p:nvSpPr>
          <p:cNvPr id="52236" name="Text Box 12"/>
          <p:cNvSpPr txBox="1">
            <a:spLocks noChangeArrowheads="1"/>
          </p:cNvSpPr>
          <p:nvPr/>
        </p:nvSpPr>
        <p:spPr bwMode="auto">
          <a:xfrm>
            <a:off x="606425" y="4973638"/>
            <a:ext cx="422275" cy="1200150"/>
          </a:xfrm>
          <a:prstGeom prst="rect">
            <a:avLst/>
          </a:prstGeom>
          <a:solidFill>
            <a:srgbClr val="9900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羅</a:t>
            </a:r>
          </a:p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馬</a:t>
            </a:r>
          </a:p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皇</a:t>
            </a:r>
          </a:p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帝</a:t>
            </a:r>
          </a:p>
        </p:txBody>
      </p:sp>
      <p:pic>
        <p:nvPicPr>
          <p:cNvPr id="52237" name="Picture 13" descr="tibiliu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468938"/>
            <a:ext cx="868363" cy="1096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8" name="Picture 14" descr="claudiu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5468938"/>
            <a:ext cx="831850" cy="1096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9" name="Picture 15" descr="ner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468938"/>
            <a:ext cx="895350" cy="1096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0" name="Picture 16" descr="vesp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5468938"/>
            <a:ext cx="804863" cy="1096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1" name="Picture 17" descr="calicula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5468938"/>
            <a:ext cx="812800" cy="1096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42" name="Text Box 18"/>
          <p:cNvSpPr txBox="1">
            <a:spLocks noChangeArrowheads="1"/>
          </p:cNvSpPr>
          <p:nvPr/>
        </p:nvSpPr>
        <p:spPr bwMode="auto">
          <a:xfrm>
            <a:off x="158750" y="831850"/>
            <a:ext cx="895350" cy="53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Aft>
                <a:spcPct val="10000"/>
              </a:spcAft>
            </a:pPr>
            <a:r>
              <a:rPr lang="zh-TW" altLang="en-US" sz="1400">
                <a:solidFill>
                  <a:srgbClr val="006600"/>
                </a:solidFill>
                <a:ea typeface="SimHei" panose="02010609060101010101" pitchFamily="49" charset="-122"/>
              </a:rPr>
              <a:t>以土利亞</a:t>
            </a:r>
          </a:p>
          <a:p>
            <a:pPr algn="r">
              <a:spcAft>
                <a:spcPct val="10000"/>
              </a:spcAft>
            </a:pPr>
            <a:r>
              <a:rPr lang="zh-TW" altLang="en-US" sz="1400">
                <a:solidFill>
                  <a:srgbClr val="006600"/>
                </a:solidFill>
                <a:ea typeface="SimHei" panose="02010609060101010101" pitchFamily="49" charset="-122"/>
              </a:rPr>
              <a:t>特拉可尼</a:t>
            </a:r>
          </a:p>
        </p:txBody>
      </p:sp>
      <p:sp>
        <p:nvSpPr>
          <p:cNvPr id="52243" name="Text Box 19"/>
          <p:cNvSpPr txBox="1">
            <a:spLocks noChangeArrowheads="1"/>
          </p:cNvSpPr>
          <p:nvPr/>
        </p:nvSpPr>
        <p:spPr bwMode="auto">
          <a:xfrm>
            <a:off x="323850" y="1377950"/>
            <a:ext cx="717550" cy="53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Aft>
                <a:spcPct val="10000"/>
              </a:spcAft>
            </a:pPr>
            <a:r>
              <a:rPr lang="zh-TW" altLang="en-US" sz="1400">
                <a:solidFill>
                  <a:srgbClr val="FF3300"/>
                </a:solidFill>
                <a:ea typeface="SimHei" panose="02010609060101010101" pitchFamily="49" charset="-122"/>
              </a:rPr>
              <a:t>加利利</a:t>
            </a:r>
          </a:p>
          <a:p>
            <a:pPr algn="r">
              <a:spcAft>
                <a:spcPct val="10000"/>
              </a:spcAft>
            </a:pPr>
            <a:r>
              <a:rPr lang="zh-TW" altLang="en-US" sz="1400">
                <a:solidFill>
                  <a:srgbClr val="FF3300"/>
                </a:solidFill>
                <a:ea typeface="SimHei" panose="02010609060101010101" pitchFamily="49" charset="-122"/>
              </a:rPr>
              <a:t>比利亞</a:t>
            </a:r>
          </a:p>
        </p:txBody>
      </p:sp>
      <p:sp>
        <p:nvSpPr>
          <p:cNvPr id="52244" name="Text Box 20"/>
          <p:cNvSpPr txBox="1">
            <a:spLocks noChangeArrowheads="1"/>
          </p:cNvSpPr>
          <p:nvPr/>
        </p:nvSpPr>
        <p:spPr bwMode="auto">
          <a:xfrm>
            <a:off x="146050" y="1924050"/>
            <a:ext cx="895350" cy="53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Aft>
                <a:spcPct val="10000"/>
              </a:spcAft>
            </a:pPr>
            <a:r>
              <a:rPr lang="zh-TW" altLang="en-US" sz="1400">
                <a:solidFill>
                  <a:srgbClr val="CC0000"/>
                </a:solidFill>
                <a:ea typeface="SimHei" panose="02010609060101010101" pitchFamily="49" charset="-122"/>
              </a:rPr>
              <a:t>猶太</a:t>
            </a:r>
          </a:p>
          <a:p>
            <a:pPr algn="r">
              <a:spcAft>
                <a:spcPct val="10000"/>
              </a:spcAft>
            </a:pPr>
            <a:r>
              <a:rPr lang="zh-TW" altLang="en-US" sz="1400">
                <a:solidFill>
                  <a:srgbClr val="CC0000"/>
                </a:solidFill>
                <a:ea typeface="SimHei" panose="02010609060101010101" pitchFamily="49" charset="-122"/>
              </a:rPr>
              <a:t>撒瑪利亞</a:t>
            </a:r>
          </a:p>
        </p:txBody>
      </p:sp>
      <p:sp>
        <p:nvSpPr>
          <p:cNvPr id="52245" name="Line 21"/>
          <p:cNvSpPr>
            <a:spLocks noChangeShapeType="1"/>
          </p:cNvSpPr>
          <p:nvPr/>
        </p:nvSpPr>
        <p:spPr bwMode="auto">
          <a:xfrm>
            <a:off x="1017588" y="1274763"/>
            <a:ext cx="193675" cy="188912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6" name="Line 22"/>
          <p:cNvSpPr>
            <a:spLocks noChangeShapeType="1"/>
          </p:cNvSpPr>
          <p:nvPr/>
        </p:nvSpPr>
        <p:spPr bwMode="auto">
          <a:xfrm>
            <a:off x="1009650" y="1660525"/>
            <a:ext cx="201613" cy="158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7" name="Line 23"/>
          <p:cNvSpPr>
            <a:spLocks noChangeShapeType="1"/>
          </p:cNvSpPr>
          <p:nvPr/>
        </p:nvSpPr>
        <p:spPr bwMode="auto">
          <a:xfrm flipV="1">
            <a:off x="1001713" y="1858963"/>
            <a:ext cx="206375" cy="179387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8" name="Line 24"/>
          <p:cNvSpPr>
            <a:spLocks noChangeShapeType="1"/>
          </p:cNvSpPr>
          <p:nvPr/>
        </p:nvSpPr>
        <p:spPr bwMode="auto">
          <a:xfrm>
            <a:off x="1403350" y="803275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9" name="Text Box 25"/>
          <p:cNvSpPr txBox="1">
            <a:spLocks noChangeArrowheads="1"/>
          </p:cNvSpPr>
          <p:nvPr/>
        </p:nvSpPr>
        <p:spPr bwMode="auto">
          <a:xfrm>
            <a:off x="1109663" y="455613"/>
            <a:ext cx="590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腓力</a:t>
            </a:r>
          </a:p>
        </p:txBody>
      </p:sp>
      <p:sp>
        <p:nvSpPr>
          <p:cNvPr id="52250" name="Line 26"/>
          <p:cNvSpPr>
            <a:spLocks noChangeShapeType="1"/>
          </p:cNvSpPr>
          <p:nvPr/>
        </p:nvSpPr>
        <p:spPr bwMode="auto">
          <a:xfrm>
            <a:off x="2068513" y="1223963"/>
            <a:ext cx="0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1" name="Text Box 27"/>
          <p:cNvSpPr txBox="1">
            <a:spLocks noChangeArrowheads="1"/>
          </p:cNvSpPr>
          <p:nvPr/>
        </p:nvSpPr>
        <p:spPr bwMode="auto">
          <a:xfrm>
            <a:off x="1474788" y="873125"/>
            <a:ext cx="1200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希律安提帕</a:t>
            </a:r>
          </a:p>
        </p:txBody>
      </p:sp>
      <p:sp>
        <p:nvSpPr>
          <p:cNvPr id="52252" name="Line 28"/>
          <p:cNvSpPr>
            <a:spLocks noChangeShapeType="1"/>
          </p:cNvSpPr>
          <p:nvPr/>
        </p:nvSpPr>
        <p:spPr bwMode="auto">
          <a:xfrm flipV="1">
            <a:off x="1790700" y="1943100"/>
            <a:ext cx="0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3" name="Text Box 29"/>
          <p:cNvSpPr txBox="1">
            <a:spLocks noChangeArrowheads="1"/>
          </p:cNvSpPr>
          <p:nvPr/>
        </p:nvSpPr>
        <p:spPr bwMode="auto">
          <a:xfrm>
            <a:off x="1401763" y="2184400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彼拉多</a:t>
            </a:r>
          </a:p>
        </p:txBody>
      </p:sp>
      <p:sp>
        <p:nvSpPr>
          <p:cNvPr id="52254" name="Text Box 30"/>
          <p:cNvSpPr txBox="1">
            <a:spLocks noChangeArrowheads="1"/>
          </p:cNvSpPr>
          <p:nvPr/>
        </p:nvSpPr>
        <p:spPr bwMode="auto">
          <a:xfrm>
            <a:off x="2455863" y="457200"/>
            <a:ext cx="1606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希律亞基帕一世</a:t>
            </a:r>
          </a:p>
        </p:txBody>
      </p:sp>
      <p:sp>
        <p:nvSpPr>
          <p:cNvPr id="52255" name="Line 31"/>
          <p:cNvSpPr>
            <a:spLocks noChangeShapeType="1"/>
          </p:cNvSpPr>
          <p:nvPr/>
        </p:nvSpPr>
        <p:spPr bwMode="auto">
          <a:xfrm>
            <a:off x="3262313" y="804863"/>
            <a:ext cx="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6" name="Line 32"/>
          <p:cNvSpPr>
            <a:spLocks noChangeShapeType="1"/>
          </p:cNvSpPr>
          <p:nvPr/>
        </p:nvSpPr>
        <p:spPr bwMode="auto">
          <a:xfrm>
            <a:off x="5715000" y="1282700"/>
            <a:ext cx="0" cy="425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7" name="Text Box 33"/>
          <p:cNvSpPr txBox="1">
            <a:spLocks noChangeArrowheads="1"/>
          </p:cNvSpPr>
          <p:nvPr/>
        </p:nvSpPr>
        <p:spPr bwMode="auto">
          <a:xfrm>
            <a:off x="5324475" y="931863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腓力斯</a:t>
            </a:r>
          </a:p>
        </p:txBody>
      </p:sp>
      <p:sp>
        <p:nvSpPr>
          <p:cNvPr id="52258" name="Line 34"/>
          <p:cNvSpPr>
            <a:spLocks noChangeShapeType="1"/>
          </p:cNvSpPr>
          <p:nvPr/>
        </p:nvSpPr>
        <p:spPr bwMode="auto">
          <a:xfrm>
            <a:off x="6597650" y="1284288"/>
            <a:ext cx="0" cy="425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9" name="Text Box 35"/>
          <p:cNvSpPr txBox="1">
            <a:spLocks noChangeArrowheads="1"/>
          </p:cNvSpPr>
          <p:nvPr/>
        </p:nvSpPr>
        <p:spPr bwMode="auto">
          <a:xfrm>
            <a:off x="6207125" y="933450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非斯都</a:t>
            </a:r>
          </a:p>
        </p:txBody>
      </p:sp>
      <p:sp>
        <p:nvSpPr>
          <p:cNvPr id="52260" name="Text Box 36"/>
          <p:cNvSpPr txBox="1">
            <a:spLocks noChangeArrowheads="1"/>
          </p:cNvSpPr>
          <p:nvPr/>
        </p:nvSpPr>
        <p:spPr bwMode="auto">
          <a:xfrm>
            <a:off x="687388" y="2549525"/>
            <a:ext cx="6778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PMingLiU" panose="02020500000000000000" pitchFamily="18" charset="-120"/>
              </a:rPr>
              <a:t>AD 30</a:t>
            </a:r>
          </a:p>
        </p:txBody>
      </p:sp>
      <p:sp>
        <p:nvSpPr>
          <p:cNvPr id="52261" name="Text Box 37"/>
          <p:cNvSpPr txBox="1">
            <a:spLocks noChangeArrowheads="1"/>
          </p:cNvSpPr>
          <p:nvPr/>
        </p:nvSpPr>
        <p:spPr bwMode="auto">
          <a:xfrm>
            <a:off x="2789238" y="2549525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PMingLiU" panose="02020500000000000000" pitchFamily="18" charset="-120"/>
              </a:rPr>
              <a:t>40</a:t>
            </a:r>
          </a:p>
        </p:txBody>
      </p:sp>
      <p:sp>
        <p:nvSpPr>
          <p:cNvPr id="52262" name="Text Box 38"/>
          <p:cNvSpPr txBox="1">
            <a:spLocks noChangeArrowheads="1"/>
          </p:cNvSpPr>
          <p:nvPr/>
        </p:nvSpPr>
        <p:spPr bwMode="auto">
          <a:xfrm>
            <a:off x="4625975" y="2549525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PMingLiU" panose="02020500000000000000" pitchFamily="18" charset="-120"/>
              </a:rPr>
              <a:t>50</a:t>
            </a:r>
          </a:p>
        </p:txBody>
      </p:sp>
      <p:sp>
        <p:nvSpPr>
          <p:cNvPr id="52263" name="Text Box 39"/>
          <p:cNvSpPr txBox="1">
            <a:spLocks noChangeArrowheads="1"/>
          </p:cNvSpPr>
          <p:nvPr/>
        </p:nvSpPr>
        <p:spPr bwMode="auto">
          <a:xfrm>
            <a:off x="6446838" y="2549525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PMingLiU" panose="02020500000000000000" pitchFamily="18" charset="-120"/>
              </a:rPr>
              <a:t>60</a:t>
            </a:r>
          </a:p>
        </p:txBody>
      </p:sp>
      <p:sp>
        <p:nvSpPr>
          <p:cNvPr id="52264" name="Text Box 40"/>
          <p:cNvSpPr txBox="1">
            <a:spLocks noChangeArrowheads="1"/>
          </p:cNvSpPr>
          <p:nvPr/>
        </p:nvSpPr>
        <p:spPr bwMode="auto">
          <a:xfrm>
            <a:off x="8267700" y="2549525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PMingLiU" panose="02020500000000000000" pitchFamily="18" charset="-120"/>
              </a:rPr>
              <a:t>70</a:t>
            </a:r>
          </a:p>
        </p:txBody>
      </p:sp>
      <p:sp>
        <p:nvSpPr>
          <p:cNvPr id="52265" name="Text Box 41"/>
          <p:cNvSpPr txBox="1">
            <a:spLocks noChangeArrowheads="1"/>
          </p:cNvSpPr>
          <p:nvPr/>
        </p:nvSpPr>
        <p:spPr bwMode="auto">
          <a:xfrm>
            <a:off x="7808913" y="327501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殉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道</a:t>
            </a:r>
          </a:p>
        </p:txBody>
      </p:sp>
      <p:sp>
        <p:nvSpPr>
          <p:cNvPr id="52266" name="Text Box 42"/>
          <p:cNvSpPr txBox="1">
            <a:spLocks noChangeArrowheads="1"/>
          </p:cNvSpPr>
          <p:nvPr/>
        </p:nvSpPr>
        <p:spPr bwMode="auto">
          <a:xfrm>
            <a:off x="6718300" y="327501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獲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釋</a:t>
            </a:r>
          </a:p>
        </p:txBody>
      </p:sp>
      <p:sp>
        <p:nvSpPr>
          <p:cNvPr id="52267" name="Line 43"/>
          <p:cNvSpPr>
            <a:spLocks noChangeShapeType="1"/>
          </p:cNvSpPr>
          <p:nvPr/>
        </p:nvSpPr>
        <p:spPr bwMode="auto">
          <a:xfrm flipV="1">
            <a:off x="4927600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68" name="Line 44"/>
          <p:cNvSpPr>
            <a:spLocks noChangeShapeType="1"/>
          </p:cNvSpPr>
          <p:nvPr/>
        </p:nvSpPr>
        <p:spPr bwMode="auto">
          <a:xfrm flipV="1">
            <a:off x="5686425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69" name="Line 45"/>
          <p:cNvSpPr>
            <a:spLocks noChangeShapeType="1"/>
          </p:cNvSpPr>
          <p:nvPr/>
        </p:nvSpPr>
        <p:spPr bwMode="auto">
          <a:xfrm flipV="1">
            <a:off x="4276725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0" name="Line 46"/>
          <p:cNvSpPr>
            <a:spLocks noChangeShapeType="1"/>
          </p:cNvSpPr>
          <p:nvPr/>
        </p:nvSpPr>
        <p:spPr bwMode="auto">
          <a:xfrm flipV="1">
            <a:off x="3890963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1" name="Line 47"/>
          <p:cNvSpPr>
            <a:spLocks noChangeShapeType="1"/>
          </p:cNvSpPr>
          <p:nvPr/>
        </p:nvSpPr>
        <p:spPr bwMode="auto">
          <a:xfrm flipV="1">
            <a:off x="2905125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2" name="Line 48"/>
          <p:cNvSpPr>
            <a:spLocks noChangeShapeType="1"/>
          </p:cNvSpPr>
          <p:nvPr/>
        </p:nvSpPr>
        <p:spPr bwMode="auto">
          <a:xfrm flipV="1">
            <a:off x="1752600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3" name="Line 49"/>
          <p:cNvSpPr>
            <a:spLocks noChangeShapeType="1"/>
          </p:cNvSpPr>
          <p:nvPr/>
        </p:nvSpPr>
        <p:spPr bwMode="auto">
          <a:xfrm flipV="1">
            <a:off x="1408113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4" name="Line 50"/>
          <p:cNvSpPr>
            <a:spLocks noChangeShapeType="1"/>
          </p:cNvSpPr>
          <p:nvPr/>
        </p:nvSpPr>
        <p:spPr bwMode="auto">
          <a:xfrm flipV="1">
            <a:off x="6186488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5" name="Line 51"/>
          <p:cNvSpPr>
            <a:spLocks noChangeShapeType="1"/>
          </p:cNvSpPr>
          <p:nvPr/>
        </p:nvSpPr>
        <p:spPr bwMode="auto">
          <a:xfrm flipV="1">
            <a:off x="6461125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6" name="Line 52"/>
          <p:cNvSpPr>
            <a:spLocks noChangeShapeType="1"/>
          </p:cNvSpPr>
          <p:nvPr/>
        </p:nvSpPr>
        <p:spPr bwMode="auto">
          <a:xfrm flipV="1">
            <a:off x="6684963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7" name="Line 53"/>
          <p:cNvSpPr>
            <a:spLocks noChangeShapeType="1"/>
          </p:cNvSpPr>
          <p:nvPr/>
        </p:nvSpPr>
        <p:spPr bwMode="auto">
          <a:xfrm flipV="1">
            <a:off x="6910388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8" name="Line 54"/>
          <p:cNvSpPr>
            <a:spLocks noChangeShapeType="1"/>
          </p:cNvSpPr>
          <p:nvPr/>
        </p:nvSpPr>
        <p:spPr bwMode="auto">
          <a:xfrm flipV="1">
            <a:off x="7997825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9" name="Line 55"/>
          <p:cNvSpPr>
            <a:spLocks noChangeShapeType="1"/>
          </p:cNvSpPr>
          <p:nvPr/>
        </p:nvSpPr>
        <p:spPr bwMode="auto">
          <a:xfrm flipV="1">
            <a:off x="8548688" y="307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80" name="Text Box 56"/>
          <p:cNvSpPr txBox="1">
            <a:spLocks noChangeArrowheads="1"/>
          </p:cNvSpPr>
          <p:nvPr/>
        </p:nvSpPr>
        <p:spPr bwMode="auto">
          <a:xfrm>
            <a:off x="8358188" y="3275013"/>
            <a:ext cx="3873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聖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殿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毀</a:t>
            </a:r>
          </a:p>
        </p:txBody>
      </p:sp>
      <p:sp>
        <p:nvSpPr>
          <p:cNvPr id="52281" name="Text Box 57"/>
          <p:cNvSpPr txBox="1">
            <a:spLocks noChangeArrowheads="1"/>
          </p:cNvSpPr>
          <p:nvPr/>
        </p:nvSpPr>
        <p:spPr bwMode="auto">
          <a:xfrm>
            <a:off x="6494463" y="327501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羅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馬</a:t>
            </a:r>
          </a:p>
        </p:txBody>
      </p:sp>
      <p:sp>
        <p:nvSpPr>
          <p:cNvPr id="52282" name="Text Box 58"/>
          <p:cNvSpPr txBox="1">
            <a:spLocks noChangeArrowheads="1"/>
          </p:cNvSpPr>
          <p:nvPr/>
        </p:nvSpPr>
        <p:spPr bwMode="auto">
          <a:xfrm>
            <a:off x="6267450" y="3275013"/>
            <a:ext cx="3873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四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次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旅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行</a:t>
            </a:r>
          </a:p>
        </p:txBody>
      </p:sp>
      <p:sp>
        <p:nvSpPr>
          <p:cNvPr id="52283" name="Text Box 59"/>
          <p:cNvSpPr txBox="1">
            <a:spLocks noChangeArrowheads="1"/>
          </p:cNvSpPr>
          <p:nvPr/>
        </p:nvSpPr>
        <p:spPr bwMode="auto">
          <a:xfrm>
            <a:off x="5497513" y="3275013"/>
            <a:ext cx="3873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三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次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旅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行</a:t>
            </a:r>
          </a:p>
        </p:txBody>
      </p:sp>
      <p:sp>
        <p:nvSpPr>
          <p:cNvPr id="52284" name="Text Box 60"/>
          <p:cNvSpPr txBox="1">
            <a:spLocks noChangeArrowheads="1"/>
          </p:cNvSpPr>
          <p:nvPr/>
        </p:nvSpPr>
        <p:spPr bwMode="auto">
          <a:xfrm>
            <a:off x="4733925" y="3275013"/>
            <a:ext cx="3873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二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次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旅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行</a:t>
            </a:r>
          </a:p>
        </p:txBody>
      </p:sp>
      <p:sp>
        <p:nvSpPr>
          <p:cNvPr id="52285" name="Text Box 61"/>
          <p:cNvSpPr txBox="1">
            <a:spLocks noChangeArrowheads="1"/>
          </p:cNvSpPr>
          <p:nvPr/>
        </p:nvSpPr>
        <p:spPr bwMode="auto">
          <a:xfrm>
            <a:off x="4084638" y="3275013"/>
            <a:ext cx="3873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一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次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旅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行</a:t>
            </a:r>
          </a:p>
        </p:txBody>
      </p:sp>
      <p:sp>
        <p:nvSpPr>
          <p:cNvPr id="52286" name="Text Box 62"/>
          <p:cNvSpPr txBox="1">
            <a:spLocks noChangeArrowheads="1"/>
          </p:cNvSpPr>
          <p:nvPr/>
        </p:nvSpPr>
        <p:spPr bwMode="auto">
          <a:xfrm>
            <a:off x="5992813" y="3275013"/>
            <a:ext cx="3873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囚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受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審</a:t>
            </a:r>
          </a:p>
        </p:txBody>
      </p:sp>
      <p:sp>
        <p:nvSpPr>
          <p:cNvPr id="52287" name="Text Box 63"/>
          <p:cNvSpPr txBox="1">
            <a:spLocks noChangeArrowheads="1"/>
          </p:cNvSpPr>
          <p:nvPr/>
        </p:nvSpPr>
        <p:spPr bwMode="auto">
          <a:xfrm>
            <a:off x="3697288" y="327501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安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提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阿</a:t>
            </a:r>
          </a:p>
        </p:txBody>
      </p:sp>
      <p:sp>
        <p:nvSpPr>
          <p:cNvPr id="52288" name="Text Box 64"/>
          <p:cNvSpPr txBox="1">
            <a:spLocks noChangeArrowheads="1"/>
          </p:cNvSpPr>
          <p:nvPr/>
        </p:nvSpPr>
        <p:spPr bwMode="auto">
          <a:xfrm>
            <a:off x="2716213" y="327501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數</a:t>
            </a:r>
          </a:p>
        </p:txBody>
      </p:sp>
      <p:sp>
        <p:nvSpPr>
          <p:cNvPr id="52289" name="Text Box 65"/>
          <p:cNvSpPr txBox="1">
            <a:spLocks noChangeArrowheads="1"/>
          </p:cNvSpPr>
          <p:nvPr/>
        </p:nvSpPr>
        <p:spPr bwMode="auto">
          <a:xfrm>
            <a:off x="1446213" y="327501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亞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拉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伯</a:t>
            </a:r>
          </a:p>
        </p:txBody>
      </p:sp>
      <p:sp>
        <p:nvSpPr>
          <p:cNvPr id="52290" name="Text Box 66"/>
          <p:cNvSpPr txBox="1">
            <a:spLocks noChangeArrowheads="1"/>
          </p:cNvSpPr>
          <p:nvPr/>
        </p:nvSpPr>
        <p:spPr bwMode="auto">
          <a:xfrm>
            <a:off x="1217613" y="3275013"/>
            <a:ext cx="38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信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主</a:t>
            </a:r>
          </a:p>
        </p:txBody>
      </p:sp>
      <p:sp>
        <p:nvSpPr>
          <p:cNvPr id="52291" name="Text Box 67"/>
          <p:cNvSpPr txBox="1">
            <a:spLocks noChangeArrowheads="1"/>
          </p:cNvSpPr>
          <p:nvPr/>
        </p:nvSpPr>
        <p:spPr bwMode="auto">
          <a:xfrm>
            <a:off x="612775" y="3009900"/>
            <a:ext cx="422275" cy="12001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保</a:t>
            </a:r>
          </a:p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羅</a:t>
            </a:r>
          </a:p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生</a:t>
            </a:r>
          </a:p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平</a:t>
            </a:r>
          </a:p>
        </p:txBody>
      </p:sp>
      <p:sp>
        <p:nvSpPr>
          <p:cNvPr id="52292" name="Line 68"/>
          <p:cNvSpPr>
            <a:spLocks noChangeShapeType="1"/>
          </p:cNvSpPr>
          <p:nvPr/>
        </p:nvSpPr>
        <p:spPr bwMode="auto">
          <a:xfrm flipV="1">
            <a:off x="3403600" y="3073400"/>
            <a:ext cx="0" cy="228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93" name="Text Box 69"/>
          <p:cNvSpPr txBox="1">
            <a:spLocks noChangeArrowheads="1"/>
          </p:cNvSpPr>
          <p:nvPr/>
        </p:nvSpPr>
        <p:spPr bwMode="auto">
          <a:xfrm>
            <a:off x="3214688" y="3275013"/>
            <a:ext cx="3873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solidFill>
                  <a:schemeClr val="accent2"/>
                </a:solidFill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TW" altLang="en-US" sz="1600">
                <a:solidFill>
                  <a:schemeClr val="accent2"/>
                </a:solidFill>
                <a:ea typeface="SimHei" panose="02010609060101010101" pitchFamily="49" charset="-122"/>
              </a:rPr>
              <a:t>提</a:t>
            </a:r>
          </a:p>
          <a:p>
            <a:pPr algn="ctr"/>
            <a:r>
              <a:rPr lang="zh-TW" altLang="en-US" sz="1600">
                <a:solidFill>
                  <a:schemeClr val="accent2"/>
                </a:solidFill>
                <a:ea typeface="SimHei" panose="02010609060101010101" pitchFamily="49" charset="-122"/>
              </a:rPr>
              <a:t>三</a:t>
            </a:r>
          </a:p>
          <a:p>
            <a:pPr algn="ctr"/>
            <a:r>
              <a:rPr lang="zh-TW" altLang="en-US" sz="1600">
                <a:solidFill>
                  <a:schemeClr val="accent2"/>
                </a:solidFill>
                <a:ea typeface="SimHei" panose="02010609060101010101" pitchFamily="49" charset="-122"/>
              </a:rPr>
              <a:t>層</a:t>
            </a:r>
          </a:p>
          <a:p>
            <a:pPr algn="ctr"/>
            <a:r>
              <a:rPr lang="zh-TW" altLang="en-US" sz="1600">
                <a:solidFill>
                  <a:schemeClr val="accent2"/>
                </a:solidFill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52294" name="Text Box 70"/>
          <p:cNvSpPr txBox="1">
            <a:spLocks noChangeArrowheads="1"/>
          </p:cNvSpPr>
          <p:nvPr/>
        </p:nvSpPr>
        <p:spPr bwMode="auto">
          <a:xfrm>
            <a:off x="1687513" y="3275013"/>
            <a:ext cx="3873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馬</a:t>
            </a:r>
          </a:p>
          <a:p>
            <a:pPr algn="ctr"/>
            <a:r>
              <a:rPr lang="zh-TW" altLang="en-US" sz="1600">
                <a:ea typeface="SimHei" panose="02010609060101010101" pitchFamily="49" charset="-122"/>
              </a:rPr>
              <a:t>色</a:t>
            </a:r>
          </a:p>
        </p:txBody>
      </p:sp>
      <p:sp>
        <p:nvSpPr>
          <p:cNvPr id="52295" name="Rectangle 71"/>
          <p:cNvSpPr>
            <a:spLocks noChangeArrowheads="1"/>
          </p:cNvSpPr>
          <p:nvPr/>
        </p:nvSpPr>
        <p:spPr bwMode="auto">
          <a:xfrm>
            <a:off x="2284413" y="2132013"/>
            <a:ext cx="996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solidFill>
                  <a:schemeClr val="accent2"/>
                </a:solidFill>
                <a:ea typeface="SimHei" panose="02010609060101010101" pitchFamily="49" charset="-122"/>
              </a:rPr>
              <a:t>逼迫暫息</a:t>
            </a:r>
          </a:p>
        </p:txBody>
      </p:sp>
      <p:sp>
        <p:nvSpPr>
          <p:cNvPr id="52296" name="Rectangle 72"/>
          <p:cNvSpPr>
            <a:spLocks noChangeArrowheads="1"/>
          </p:cNvSpPr>
          <p:nvPr/>
        </p:nvSpPr>
        <p:spPr bwMode="auto">
          <a:xfrm>
            <a:off x="3781425" y="2125663"/>
            <a:ext cx="590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>
                <a:solidFill>
                  <a:srgbClr val="CC0000"/>
                </a:solidFill>
                <a:ea typeface="SimHei" panose="02010609060101010101" pitchFamily="49" charset="-122"/>
              </a:rPr>
              <a:t>饑荒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nimBg="1"/>
      <p:bldP spid="52227" grpId="0" animBg="1"/>
      <p:bldP spid="52231" grpId="0"/>
      <p:bldP spid="52232" grpId="0"/>
      <p:bldP spid="52233" grpId="0"/>
      <p:bldP spid="52234" grpId="0"/>
      <p:bldP spid="52235" grpId="0"/>
      <p:bldP spid="52236" grpId="0" animBg="1"/>
      <p:bldP spid="52242" grpId="0"/>
      <p:bldP spid="52243" grpId="0"/>
      <p:bldP spid="52244" grpId="0"/>
      <p:bldP spid="52245" grpId="0" animBg="1"/>
      <p:bldP spid="52246" grpId="0" animBg="1"/>
      <p:bldP spid="52247" grpId="0" animBg="1"/>
      <p:bldP spid="52248" grpId="0" animBg="1"/>
      <p:bldP spid="52249" grpId="0"/>
      <p:bldP spid="52250" grpId="0" animBg="1"/>
      <p:bldP spid="52251" grpId="0"/>
      <p:bldP spid="52252" grpId="0" animBg="1"/>
      <p:bldP spid="52253" grpId="0"/>
      <p:bldP spid="52254" grpId="0"/>
      <p:bldP spid="52255" grpId="0" animBg="1"/>
      <p:bldP spid="52256" grpId="0" animBg="1"/>
      <p:bldP spid="52257" grpId="0"/>
      <p:bldP spid="52258" grpId="0" animBg="1"/>
      <p:bldP spid="52259" grpId="0"/>
      <p:bldP spid="52295" grpId="0"/>
      <p:bldP spid="5229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1571625" y="1223963"/>
            <a:ext cx="1189038" cy="547687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568450" y="3592513"/>
            <a:ext cx="1189038" cy="547687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568450" y="5854700"/>
            <a:ext cx="1355725" cy="547688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1571625" y="4413250"/>
            <a:ext cx="1355725" cy="1243013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1571625" y="1868488"/>
            <a:ext cx="1189038" cy="148431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265113" y="3240088"/>
            <a:ext cx="879475" cy="376237"/>
          </a:xfrm>
          <a:prstGeom prst="rect">
            <a:avLst/>
          </a:prstGeom>
          <a:solidFill>
            <a:srgbClr val="FF99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大希律</a:t>
            </a:r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1724025" y="4500563"/>
            <a:ext cx="1108075" cy="376237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亞里多布</a:t>
            </a:r>
          </a:p>
        </p:txBody>
      </p:sp>
      <p:cxnSp>
        <p:nvCxnSpPr>
          <p:cNvPr id="53257" name="AutoShape 9"/>
          <p:cNvCxnSpPr>
            <a:cxnSpLocks noChangeShapeType="1"/>
            <a:stCxn id="53255" idx="3"/>
            <a:endCxn id="53256" idx="1"/>
          </p:cNvCxnSpPr>
          <p:nvPr/>
        </p:nvCxnSpPr>
        <p:spPr bwMode="auto">
          <a:xfrm>
            <a:off x="1144588" y="3429000"/>
            <a:ext cx="579437" cy="12604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1724025" y="5181600"/>
            <a:ext cx="1108075" cy="376238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亞歷山大</a:t>
            </a:r>
          </a:p>
        </p:txBody>
      </p:sp>
      <p:cxnSp>
        <p:nvCxnSpPr>
          <p:cNvPr id="53259" name="AutoShape 11"/>
          <p:cNvCxnSpPr>
            <a:cxnSpLocks noChangeShapeType="1"/>
            <a:stCxn id="53255" idx="3"/>
            <a:endCxn id="53258" idx="1"/>
          </p:cNvCxnSpPr>
          <p:nvPr/>
        </p:nvCxnSpPr>
        <p:spPr bwMode="auto">
          <a:xfrm>
            <a:off x="1144588" y="3429000"/>
            <a:ext cx="579437" cy="194151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1724025" y="3676650"/>
            <a:ext cx="790575" cy="376238"/>
          </a:xfrm>
          <a:prstGeom prst="rect">
            <a:avLst/>
          </a:prstGeom>
          <a:solidFill>
            <a:srgbClr val="CCFF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kumimoji="1" lang="en-US" altLang="zh-TW">
                <a:ea typeface="SimHei" panose="02010609060101010101" pitchFamily="49" charset="-122"/>
              </a:rPr>
              <a:t>-I</a:t>
            </a:r>
          </a:p>
        </p:txBody>
      </p:sp>
      <p:cxnSp>
        <p:nvCxnSpPr>
          <p:cNvPr id="53261" name="AutoShape 13"/>
          <p:cNvCxnSpPr>
            <a:cxnSpLocks noChangeShapeType="1"/>
            <a:stCxn id="53255" idx="3"/>
            <a:endCxn id="53260" idx="1"/>
          </p:cNvCxnSpPr>
          <p:nvPr/>
        </p:nvCxnSpPr>
        <p:spPr bwMode="auto">
          <a:xfrm>
            <a:off x="1144588" y="3429000"/>
            <a:ext cx="579437" cy="43656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262" name="Text Box 14"/>
          <p:cNvSpPr txBox="1">
            <a:spLocks noChangeArrowheads="1"/>
          </p:cNvSpPr>
          <p:nvPr/>
        </p:nvSpPr>
        <p:spPr bwMode="auto">
          <a:xfrm>
            <a:off x="1724025" y="5948363"/>
            <a:ext cx="1108075" cy="376237"/>
          </a:xfrm>
          <a:prstGeom prst="rect">
            <a:avLst/>
          </a:prstGeom>
          <a:solidFill>
            <a:srgbClr val="BBE0E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安提帕特</a:t>
            </a:r>
          </a:p>
        </p:txBody>
      </p:sp>
      <p:cxnSp>
        <p:nvCxnSpPr>
          <p:cNvPr id="53263" name="AutoShape 15"/>
          <p:cNvCxnSpPr>
            <a:cxnSpLocks noChangeShapeType="1"/>
            <a:stCxn id="53255" idx="3"/>
            <a:endCxn id="53262" idx="1"/>
          </p:cNvCxnSpPr>
          <p:nvPr/>
        </p:nvCxnSpPr>
        <p:spPr bwMode="auto">
          <a:xfrm>
            <a:off x="1144588" y="3429000"/>
            <a:ext cx="579437" cy="27082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264" name="Text Box 16"/>
          <p:cNvSpPr txBox="1">
            <a:spLocks noChangeArrowheads="1"/>
          </p:cNvSpPr>
          <p:nvPr/>
        </p:nvSpPr>
        <p:spPr bwMode="auto">
          <a:xfrm>
            <a:off x="1724025" y="203835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亞基老</a:t>
            </a:r>
          </a:p>
        </p:txBody>
      </p:sp>
      <p:sp>
        <p:nvSpPr>
          <p:cNvPr id="53265" name="Text Box 17"/>
          <p:cNvSpPr txBox="1">
            <a:spLocks noChangeArrowheads="1"/>
          </p:cNvSpPr>
          <p:nvPr/>
        </p:nvSpPr>
        <p:spPr bwMode="auto">
          <a:xfrm>
            <a:off x="1724025" y="274320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安提帕</a:t>
            </a:r>
          </a:p>
        </p:txBody>
      </p:sp>
      <p:sp>
        <p:nvSpPr>
          <p:cNvPr id="53266" name="Text Box 18"/>
          <p:cNvSpPr txBox="1">
            <a:spLocks noChangeArrowheads="1"/>
          </p:cNvSpPr>
          <p:nvPr/>
        </p:nvSpPr>
        <p:spPr bwMode="auto">
          <a:xfrm>
            <a:off x="1724025" y="1317625"/>
            <a:ext cx="8540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kumimoji="1" lang="en-US" altLang="zh-TW">
                <a:ea typeface="SimHei" panose="02010609060101010101" pitchFamily="49" charset="-122"/>
              </a:rPr>
              <a:t>-II</a:t>
            </a:r>
          </a:p>
        </p:txBody>
      </p:sp>
      <p:cxnSp>
        <p:nvCxnSpPr>
          <p:cNvPr id="53267" name="AutoShape 19"/>
          <p:cNvCxnSpPr>
            <a:cxnSpLocks noChangeShapeType="1"/>
            <a:stCxn id="53255" idx="3"/>
            <a:endCxn id="53264" idx="1"/>
          </p:cNvCxnSpPr>
          <p:nvPr/>
        </p:nvCxnSpPr>
        <p:spPr bwMode="auto">
          <a:xfrm flipV="1">
            <a:off x="1144588" y="2227263"/>
            <a:ext cx="579437" cy="120173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268" name="AutoShape 20"/>
          <p:cNvCxnSpPr>
            <a:cxnSpLocks noChangeShapeType="1"/>
            <a:stCxn id="53255" idx="3"/>
            <a:endCxn id="53265" idx="1"/>
          </p:cNvCxnSpPr>
          <p:nvPr/>
        </p:nvCxnSpPr>
        <p:spPr bwMode="auto">
          <a:xfrm flipV="1">
            <a:off x="1144588" y="2932113"/>
            <a:ext cx="579437" cy="49688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269" name="AutoShape 21"/>
          <p:cNvCxnSpPr>
            <a:cxnSpLocks noChangeShapeType="1"/>
            <a:stCxn id="53255" idx="3"/>
            <a:endCxn id="53266" idx="1"/>
          </p:cNvCxnSpPr>
          <p:nvPr/>
        </p:nvCxnSpPr>
        <p:spPr bwMode="auto">
          <a:xfrm flipV="1">
            <a:off x="1144588" y="1506538"/>
            <a:ext cx="579437" cy="1922462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270" name="AutoShape 22"/>
          <p:cNvSpPr>
            <a:spLocks noChangeArrowheads="1"/>
          </p:cNvSpPr>
          <p:nvPr/>
        </p:nvSpPr>
        <p:spPr bwMode="auto">
          <a:xfrm>
            <a:off x="366713" y="3932238"/>
            <a:ext cx="828675" cy="996950"/>
          </a:xfrm>
          <a:prstGeom prst="wedgeRectCallout">
            <a:avLst>
              <a:gd name="adj1" fmla="val 1917"/>
              <a:gd name="adj2" fmla="val -78889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屠殺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伯利恆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嬰孩</a:t>
            </a:r>
          </a:p>
        </p:txBody>
      </p:sp>
      <p:sp>
        <p:nvSpPr>
          <p:cNvPr id="53271" name="AutoShape 23"/>
          <p:cNvSpPr>
            <a:spLocks noChangeArrowheads="1"/>
          </p:cNvSpPr>
          <p:nvPr/>
        </p:nvSpPr>
        <p:spPr bwMode="auto">
          <a:xfrm>
            <a:off x="3382963" y="234950"/>
            <a:ext cx="2351087" cy="67945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希律王朝家譜</a:t>
            </a:r>
          </a:p>
        </p:txBody>
      </p:sp>
      <p:pic>
        <p:nvPicPr>
          <p:cNvPr id="53272" name="Picture 24" descr="imag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7"/>
          <a:stretch>
            <a:fillRect/>
          </a:stretch>
        </p:blipFill>
        <p:spPr bwMode="auto">
          <a:xfrm>
            <a:off x="144463" y="1738313"/>
            <a:ext cx="1149350" cy="1412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73" name="Text Box 25"/>
          <p:cNvSpPr txBox="1">
            <a:spLocks noChangeArrowheads="1"/>
          </p:cNvSpPr>
          <p:nvPr/>
        </p:nvSpPr>
        <p:spPr bwMode="auto">
          <a:xfrm>
            <a:off x="300038" y="446088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第一代</a:t>
            </a:r>
          </a:p>
        </p:txBody>
      </p:sp>
      <p:sp>
        <p:nvSpPr>
          <p:cNvPr id="53274" name="Text Box 26"/>
          <p:cNvSpPr txBox="1">
            <a:spLocks noChangeArrowheads="1"/>
          </p:cNvSpPr>
          <p:nvPr/>
        </p:nvSpPr>
        <p:spPr bwMode="auto">
          <a:xfrm>
            <a:off x="1706563" y="447675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第二代</a:t>
            </a:r>
          </a:p>
        </p:txBody>
      </p:sp>
      <p:sp>
        <p:nvSpPr>
          <p:cNvPr id="53275" name="Text Box 27"/>
          <p:cNvSpPr txBox="1">
            <a:spLocks noChangeArrowheads="1"/>
          </p:cNvSpPr>
          <p:nvPr/>
        </p:nvSpPr>
        <p:spPr bwMode="auto">
          <a:xfrm>
            <a:off x="355600" y="5114925"/>
            <a:ext cx="869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五妻生</a:t>
            </a:r>
          </a:p>
          <a:p>
            <a:pPr algn="ctr"/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七子</a:t>
            </a:r>
          </a:p>
        </p:txBody>
      </p:sp>
      <p:sp>
        <p:nvSpPr>
          <p:cNvPr id="53276" name="Text Box 28"/>
          <p:cNvSpPr txBox="1">
            <a:spLocks noChangeArrowheads="1"/>
          </p:cNvSpPr>
          <p:nvPr/>
        </p:nvSpPr>
        <p:spPr bwMode="auto">
          <a:xfrm>
            <a:off x="3017838" y="59801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>
                <a:solidFill>
                  <a:srgbClr val="CC0000"/>
                </a:solidFill>
                <a:ea typeface="PMingLiU" panose="02020500000000000000" pitchFamily="18" charset="-120"/>
              </a:rPr>
              <a:t>1</a:t>
            </a:r>
          </a:p>
        </p:txBody>
      </p:sp>
      <p:sp>
        <p:nvSpPr>
          <p:cNvPr id="53277" name="Text Box 29"/>
          <p:cNvSpPr txBox="1">
            <a:spLocks noChangeArrowheads="1"/>
          </p:cNvSpPr>
          <p:nvPr/>
        </p:nvSpPr>
        <p:spPr bwMode="auto">
          <a:xfrm>
            <a:off x="3017838" y="4414838"/>
            <a:ext cx="3117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 dirty="0">
                <a:solidFill>
                  <a:srgbClr val="CC0000"/>
                </a:solidFill>
                <a:ea typeface="PMingLiU" panose="02020500000000000000" pitchFamily="18" charset="-120"/>
              </a:rPr>
              <a:t>2 </a:t>
            </a:r>
            <a:r>
              <a:rPr kumimoji="1" lang="en-US" altLang="zh-TW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TW" altLang="en-US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哈斯摩尼王朝公主瑪麗娜</a:t>
            </a:r>
            <a:r>
              <a:rPr kumimoji="1" lang="en-US" altLang="zh-TW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53278" name="Text Box 30"/>
          <p:cNvSpPr txBox="1">
            <a:spLocks noChangeArrowheads="1"/>
          </p:cNvSpPr>
          <p:nvPr/>
        </p:nvSpPr>
        <p:spPr bwMode="auto">
          <a:xfrm>
            <a:off x="2909888" y="3648075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>
                <a:solidFill>
                  <a:srgbClr val="CC0000"/>
                </a:solidFill>
                <a:ea typeface="PMingLiU" panose="02020500000000000000" pitchFamily="18" charset="-120"/>
              </a:rPr>
              <a:t>3</a:t>
            </a:r>
          </a:p>
        </p:txBody>
      </p:sp>
      <p:sp>
        <p:nvSpPr>
          <p:cNvPr id="53279" name="Text Box 31"/>
          <p:cNvSpPr txBox="1">
            <a:spLocks noChangeArrowheads="1"/>
          </p:cNvSpPr>
          <p:nvPr/>
        </p:nvSpPr>
        <p:spPr bwMode="auto">
          <a:xfrm>
            <a:off x="2909888" y="240506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>
                <a:solidFill>
                  <a:srgbClr val="CC0000"/>
                </a:solidFill>
                <a:ea typeface="PMingLiU" panose="02020500000000000000" pitchFamily="18" charset="-120"/>
              </a:rPr>
              <a:t>4</a:t>
            </a:r>
          </a:p>
        </p:txBody>
      </p:sp>
      <p:sp>
        <p:nvSpPr>
          <p:cNvPr id="53280" name="Text Box 32"/>
          <p:cNvSpPr txBox="1">
            <a:spLocks noChangeArrowheads="1"/>
          </p:cNvSpPr>
          <p:nvPr/>
        </p:nvSpPr>
        <p:spPr bwMode="auto">
          <a:xfrm>
            <a:off x="2909888" y="131603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>
                <a:solidFill>
                  <a:srgbClr val="CC0000"/>
                </a:solidFill>
                <a:ea typeface="PMingLiU" panose="02020500000000000000" pitchFamily="18" charset="-120"/>
              </a:rPr>
              <a:t>5</a:t>
            </a:r>
          </a:p>
        </p:txBody>
      </p:sp>
      <p:sp>
        <p:nvSpPr>
          <p:cNvPr id="53283" name="Rectangle 35"/>
          <p:cNvSpPr>
            <a:spLocks noChangeArrowheads="1"/>
          </p:cNvSpPr>
          <p:nvPr/>
        </p:nvSpPr>
        <p:spPr bwMode="auto">
          <a:xfrm>
            <a:off x="3071813" y="4919663"/>
            <a:ext cx="2581275" cy="704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>
                <a:ea typeface="SimHei" panose="02010609060101010101" pitchFamily="49" charset="-122"/>
              </a:rPr>
              <a:t>唯一具有猶太王室血統的兩子，被立為王儲。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/>
      <p:bldP spid="53251" grpId="0" animBg="1"/>
      <p:bldP spid="53252" grpId="0" animBg="1"/>
      <p:bldP spid="53253" grpId="0" animBg="1"/>
      <p:bldP spid="53254" grpId="0" animBg="1"/>
      <p:bldP spid="53255" grpId="0" animBg="1"/>
      <p:bldP spid="53256" grpId="0" animBg="1"/>
      <p:bldP spid="53258" grpId="0" animBg="1"/>
      <p:bldP spid="53260" grpId="0" animBg="1"/>
      <p:bldP spid="53262" grpId="0" animBg="1"/>
      <p:bldP spid="53264" grpId="0" animBg="1"/>
      <p:bldP spid="53265" grpId="0" animBg="1"/>
      <p:bldP spid="53266" grpId="0" animBg="1"/>
      <p:bldP spid="53270" grpId="0" animBg="1"/>
      <p:bldP spid="53273" grpId="0" animBg="1"/>
      <p:bldP spid="53274" grpId="0" animBg="1"/>
      <p:bldP spid="53275" grpId="0"/>
      <p:bldP spid="53276" grpId="0"/>
      <p:bldP spid="53277" grpId="0"/>
      <p:bldP spid="53278" grpId="0"/>
      <p:bldP spid="53279" grpId="0"/>
      <p:bldP spid="53280" grpId="0"/>
      <p:bldP spid="5328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568450" y="5854700"/>
            <a:ext cx="1355725" cy="54768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1571625" y="4413250"/>
            <a:ext cx="1355725" cy="1243013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571625" y="1143000"/>
            <a:ext cx="1295400" cy="2209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265113" y="3240088"/>
            <a:ext cx="879475" cy="376237"/>
          </a:xfrm>
          <a:prstGeom prst="rect">
            <a:avLst/>
          </a:prstGeom>
          <a:solidFill>
            <a:srgbClr val="FF99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大希律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1724025" y="4500563"/>
            <a:ext cx="1108075" cy="376237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亞里多布</a:t>
            </a:r>
          </a:p>
        </p:txBody>
      </p:sp>
      <p:cxnSp>
        <p:nvCxnSpPr>
          <p:cNvPr id="54279" name="AutoShape 7"/>
          <p:cNvCxnSpPr>
            <a:cxnSpLocks noChangeShapeType="1"/>
            <a:stCxn id="54277" idx="3"/>
            <a:endCxn id="54278" idx="1"/>
          </p:cNvCxnSpPr>
          <p:nvPr/>
        </p:nvCxnSpPr>
        <p:spPr bwMode="auto">
          <a:xfrm>
            <a:off x="1144588" y="3429000"/>
            <a:ext cx="579437" cy="12604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1724025" y="5181600"/>
            <a:ext cx="1108075" cy="376238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亞歷山大</a:t>
            </a:r>
          </a:p>
        </p:txBody>
      </p:sp>
      <p:cxnSp>
        <p:nvCxnSpPr>
          <p:cNvPr id="54281" name="AutoShape 9"/>
          <p:cNvCxnSpPr>
            <a:cxnSpLocks noChangeShapeType="1"/>
            <a:stCxn id="54277" idx="3"/>
            <a:endCxn id="54280" idx="1"/>
          </p:cNvCxnSpPr>
          <p:nvPr/>
        </p:nvCxnSpPr>
        <p:spPr bwMode="auto">
          <a:xfrm>
            <a:off x="1144588" y="3429000"/>
            <a:ext cx="579437" cy="194151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282" name="Text Box 10"/>
          <p:cNvSpPr txBox="1">
            <a:spLocks noChangeArrowheads="1"/>
          </p:cNvSpPr>
          <p:nvPr/>
        </p:nvSpPr>
        <p:spPr bwMode="auto">
          <a:xfrm>
            <a:off x="1724025" y="3676650"/>
            <a:ext cx="790575" cy="376238"/>
          </a:xfrm>
          <a:prstGeom prst="rect">
            <a:avLst/>
          </a:prstGeom>
          <a:solidFill>
            <a:srgbClr val="CCFF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kumimoji="1" lang="en-US" altLang="zh-TW">
                <a:ea typeface="SimHei" panose="02010609060101010101" pitchFamily="49" charset="-122"/>
              </a:rPr>
              <a:t>-I</a:t>
            </a:r>
          </a:p>
        </p:txBody>
      </p:sp>
      <p:cxnSp>
        <p:nvCxnSpPr>
          <p:cNvPr id="54283" name="AutoShape 11"/>
          <p:cNvCxnSpPr>
            <a:cxnSpLocks noChangeShapeType="1"/>
            <a:stCxn id="54277" idx="3"/>
            <a:endCxn id="54282" idx="1"/>
          </p:cNvCxnSpPr>
          <p:nvPr/>
        </p:nvCxnSpPr>
        <p:spPr bwMode="auto">
          <a:xfrm>
            <a:off x="1144588" y="3429000"/>
            <a:ext cx="579437" cy="43656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284" name="Text Box 12"/>
          <p:cNvSpPr txBox="1">
            <a:spLocks noChangeArrowheads="1"/>
          </p:cNvSpPr>
          <p:nvPr/>
        </p:nvSpPr>
        <p:spPr bwMode="auto">
          <a:xfrm>
            <a:off x="1724025" y="5948363"/>
            <a:ext cx="1108075" cy="376237"/>
          </a:xfrm>
          <a:prstGeom prst="rect">
            <a:avLst/>
          </a:prstGeom>
          <a:solidFill>
            <a:srgbClr val="BBE0E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安提帕特</a:t>
            </a:r>
          </a:p>
        </p:txBody>
      </p:sp>
      <p:cxnSp>
        <p:nvCxnSpPr>
          <p:cNvPr id="54285" name="AutoShape 13"/>
          <p:cNvCxnSpPr>
            <a:cxnSpLocks noChangeShapeType="1"/>
            <a:stCxn id="54277" idx="3"/>
            <a:endCxn id="54284" idx="1"/>
          </p:cNvCxnSpPr>
          <p:nvPr/>
        </p:nvCxnSpPr>
        <p:spPr bwMode="auto">
          <a:xfrm>
            <a:off x="1144588" y="3429000"/>
            <a:ext cx="579437" cy="27082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286" name="Text Box 14"/>
          <p:cNvSpPr txBox="1">
            <a:spLocks noChangeArrowheads="1"/>
          </p:cNvSpPr>
          <p:nvPr/>
        </p:nvSpPr>
        <p:spPr bwMode="auto">
          <a:xfrm>
            <a:off x="2867025" y="1066800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分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封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的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王</a:t>
            </a:r>
          </a:p>
        </p:txBody>
      </p:sp>
      <p:sp>
        <p:nvSpPr>
          <p:cNvPr id="54287" name="Text Box 15"/>
          <p:cNvSpPr txBox="1">
            <a:spLocks noChangeArrowheads="1"/>
          </p:cNvSpPr>
          <p:nvPr/>
        </p:nvSpPr>
        <p:spPr bwMode="auto">
          <a:xfrm>
            <a:off x="2606675" y="3679825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住羅馬</a:t>
            </a:r>
          </a:p>
        </p:txBody>
      </p:sp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1724025" y="203835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亞基老</a:t>
            </a:r>
          </a:p>
        </p:txBody>
      </p:sp>
      <p:sp>
        <p:nvSpPr>
          <p:cNvPr id="54289" name="Text Box 17"/>
          <p:cNvSpPr txBox="1">
            <a:spLocks noChangeArrowheads="1"/>
          </p:cNvSpPr>
          <p:nvPr/>
        </p:nvSpPr>
        <p:spPr bwMode="auto">
          <a:xfrm>
            <a:off x="1724025" y="274320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安提帕</a:t>
            </a:r>
          </a:p>
        </p:txBody>
      </p:sp>
      <p:sp>
        <p:nvSpPr>
          <p:cNvPr id="54290" name="Text Box 18"/>
          <p:cNvSpPr txBox="1">
            <a:spLocks noChangeArrowheads="1"/>
          </p:cNvSpPr>
          <p:nvPr/>
        </p:nvSpPr>
        <p:spPr bwMode="auto">
          <a:xfrm>
            <a:off x="1724025" y="1317625"/>
            <a:ext cx="8540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kumimoji="1" lang="en-US" altLang="zh-TW">
                <a:ea typeface="SimHei" panose="02010609060101010101" pitchFamily="49" charset="-122"/>
              </a:rPr>
              <a:t>-II</a:t>
            </a:r>
          </a:p>
        </p:txBody>
      </p:sp>
      <p:cxnSp>
        <p:nvCxnSpPr>
          <p:cNvPr id="54291" name="AutoShape 19"/>
          <p:cNvCxnSpPr>
            <a:cxnSpLocks noChangeShapeType="1"/>
            <a:stCxn id="54277" idx="3"/>
            <a:endCxn id="54288" idx="1"/>
          </p:cNvCxnSpPr>
          <p:nvPr/>
        </p:nvCxnSpPr>
        <p:spPr bwMode="auto">
          <a:xfrm flipV="1">
            <a:off x="1144588" y="2227263"/>
            <a:ext cx="579437" cy="120173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292" name="AutoShape 20"/>
          <p:cNvCxnSpPr>
            <a:cxnSpLocks noChangeShapeType="1"/>
            <a:stCxn id="54277" idx="3"/>
            <a:endCxn id="54289" idx="1"/>
          </p:cNvCxnSpPr>
          <p:nvPr/>
        </p:nvCxnSpPr>
        <p:spPr bwMode="auto">
          <a:xfrm flipV="1">
            <a:off x="1144588" y="2932113"/>
            <a:ext cx="579437" cy="49688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293" name="AutoShape 21"/>
          <p:cNvCxnSpPr>
            <a:cxnSpLocks noChangeShapeType="1"/>
            <a:stCxn id="54277" idx="3"/>
            <a:endCxn id="54290" idx="1"/>
          </p:cNvCxnSpPr>
          <p:nvPr/>
        </p:nvCxnSpPr>
        <p:spPr bwMode="auto">
          <a:xfrm flipV="1">
            <a:off x="1144588" y="1506538"/>
            <a:ext cx="579437" cy="1922462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294" name="Text Box 22"/>
          <p:cNvSpPr txBox="1">
            <a:spLocks noChangeArrowheads="1"/>
          </p:cNvSpPr>
          <p:nvPr/>
        </p:nvSpPr>
        <p:spPr bwMode="auto">
          <a:xfrm>
            <a:off x="2986088" y="4822825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被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父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處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死</a:t>
            </a:r>
          </a:p>
        </p:txBody>
      </p:sp>
      <p:sp>
        <p:nvSpPr>
          <p:cNvPr id="54295" name="AutoShape 23"/>
          <p:cNvSpPr>
            <a:spLocks noChangeArrowheads="1"/>
          </p:cNvSpPr>
          <p:nvPr/>
        </p:nvSpPr>
        <p:spPr bwMode="auto">
          <a:xfrm>
            <a:off x="2927350" y="2413000"/>
            <a:ext cx="1249363" cy="996950"/>
          </a:xfrm>
          <a:prstGeom prst="wedgeRectCallout">
            <a:avLst>
              <a:gd name="adj1" fmla="val -74144"/>
              <a:gd name="adj2" fmla="val -1639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囚禁和殺害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施洗約翰；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戲弄耶穌。</a:t>
            </a:r>
          </a:p>
        </p:txBody>
      </p:sp>
      <p:sp>
        <p:nvSpPr>
          <p:cNvPr id="54296" name="AutoShape 24"/>
          <p:cNvSpPr>
            <a:spLocks noChangeArrowheads="1"/>
          </p:cNvSpPr>
          <p:nvPr/>
        </p:nvSpPr>
        <p:spPr bwMode="auto">
          <a:xfrm>
            <a:off x="366713" y="3932238"/>
            <a:ext cx="828675" cy="996950"/>
          </a:xfrm>
          <a:prstGeom prst="wedgeRectCallout">
            <a:avLst>
              <a:gd name="adj1" fmla="val 1917"/>
              <a:gd name="adj2" fmla="val -78889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屠殺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伯利恆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嬰孩</a:t>
            </a:r>
          </a:p>
        </p:txBody>
      </p:sp>
      <p:sp>
        <p:nvSpPr>
          <p:cNvPr id="54297" name="AutoShape 25"/>
          <p:cNvSpPr>
            <a:spLocks noChangeArrowheads="1"/>
          </p:cNvSpPr>
          <p:nvPr/>
        </p:nvSpPr>
        <p:spPr bwMode="auto">
          <a:xfrm>
            <a:off x="3382963" y="234950"/>
            <a:ext cx="2351087" cy="67945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希律王朝家譜</a:t>
            </a:r>
          </a:p>
        </p:txBody>
      </p:sp>
      <p:pic>
        <p:nvPicPr>
          <p:cNvPr id="54298" name="Picture 26" descr="imag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7"/>
          <a:stretch>
            <a:fillRect/>
          </a:stretch>
        </p:blipFill>
        <p:spPr bwMode="auto">
          <a:xfrm>
            <a:off x="144463" y="1738313"/>
            <a:ext cx="1149350" cy="1412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99" name="Text Box 27"/>
          <p:cNvSpPr txBox="1">
            <a:spLocks noChangeArrowheads="1"/>
          </p:cNvSpPr>
          <p:nvPr/>
        </p:nvSpPr>
        <p:spPr bwMode="auto">
          <a:xfrm>
            <a:off x="300038" y="446088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第一代</a:t>
            </a:r>
          </a:p>
        </p:txBody>
      </p:sp>
      <p:sp>
        <p:nvSpPr>
          <p:cNvPr id="54300" name="Text Box 28"/>
          <p:cNvSpPr txBox="1">
            <a:spLocks noChangeArrowheads="1"/>
          </p:cNvSpPr>
          <p:nvPr/>
        </p:nvSpPr>
        <p:spPr bwMode="auto">
          <a:xfrm>
            <a:off x="1706563" y="447675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第二代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animBg="1"/>
      <p:bldP spid="54275" grpId="0" animBg="1"/>
      <p:bldP spid="54276" grpId="0" animBg="1"/>
      <p:bldP spid="54286" grpId="0"/>
      <p:bldP spid="54287" grpId="0"/>
      <p:bldP spid="54294" grpId="0"/>
      <p:bldP spid="5429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1652588" y="3627438"/>
            <a:ext cx="933450" cy="4762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4564063" y="6149975"/>
            <a:ext cx="1001712" cy="4762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1568450" y="5854700"/>
            <a:ext cx="1355725" cy="54768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1571625" y="4413250"/>
            <a:ext cx="1355725" cy="1243013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1571625" y="1143000"/>
            <a:ext cx="1295400" cy="2209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265113" y="3240088"/>
            <a:ext cx="879475" cy="376237"/>
          </a:xfrm>
          <a:prstGeom prst="rect">
            <a:avLst/>
          </a:prstGeom>
          <a:solidFill>
            <a:srgbClr val="FF99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大希律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4627563" y="3738563"/>
            <a:ext cx="1336675" cy="3762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亞基帕一世</a:t>
            </a:r>
          </a:p>
        </p:txBody>
      </p:sp>
      <p:cxnSp>
        <p:nvCxnSpPr>
          <p:cNvPr id="55305" name="AutoShape 9"/>
          <p:cNvCxnSpPr>
            <a:cxnSpLocks noChangeShapeType="1"/>
            <a:stCxn id="55308" idx="3"/>
            <a:endCxn id="55316" idx="1"/>
          </p:cNvCxnSpPr>
          <p:nvPr/>
        </p:nvCxnSpPr>
        <p:spPr bwMode="auto">
          <a:xfrm>
            <a:off x="2832100" y="4689475"/>
            <a:ext cx="1795463" cy="1101725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06" name="AutoShape 10"/>
          <p:cNvSpPr>
            <a:spLocks noChangeArrowheads="1"/>
          </p:cNvSpPr>
          <p:nvPr/>
        </p:nvSpPr>
        <p:spPr bwMode="auto">
          <a:xfrm>
            <a:off x="4627563" y="4387850"/>
            <a:ext cx="1252537" cy="1000125"/>
          </a:xfrm>
          <a:prstGeom prst="wedgeRectCallout">
            <a:avLst>
              <a:gd name="adj1" fmla="val -14514"/>
              <a:gd name="adj2" fmla="val -74602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殺害雅各；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捉拿彼得；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被蟲咬死。</a:t>
            </a: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4627563" y="6197600"/>
            <a:ext cx="879475" cy="37623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希羅底</a:t>
            </a:r>
          </a:p>
        </p:txBody>
      </p:sp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1724025" y="4500563"/>
            <a:ext cx="1108075" cy="376237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亞里多布</a:t>
            </a:r>
          </a:p>
        </p:txBody>
      </p:sp>
      <p:cxnSp>
        <p:nvCxnSpPr>
          <p:cNvPr id="55309" name="AutoShape 13"/>
          <p:cNvCxnSpPr>
            <a:cxnSpLocks noChangeShapeType="1"/>
            <a:stCxn id="55303" idx="3"/>
            <a:endCxn id="55308" idx="1"/>
          </p:cNvCxnSpPr>
          <p:nvPr/>
        </p:nvCxnSpPr>
        <p:spPr bwMode="auto">
          <a:xfrm>
            <a:off x="1144588" y="3429000"/>
            <a:ext cx="579437" cy="12604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1724025" y="5181600"/>
            <a:ext cx="1108075" cy="376238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亞歷山大</a:t>
            </a:r>
          </a:p>
        </p:txBody>
      </p:sp>
      <p:cxnSp>
        <p:nvCxnSpPr>
          <p:cNvPr id="55311" name="AutoShape 15"/>
          <p:cNvCxnSpPr>
            <a:cxnSpLocks noChangeShapeType="1"/>
            <a:stCxn id="55303" idx="3"/>
            <a:endCxn id="55310" idx="1"/>
          </p:cNvCxnSpPr>
          <p:nvPr/>
        </p:nvCxnSpPr>
        <p:spPr bwMode="auto">
          <a:xfrm>
            <a:off x="1144588" y="3429000"/>
            <a:ext cx="579437" cy="194151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12" name="Text Box 16"/>
          <p:cNvSpPr txBox="1">
            <a:spLocks noChangeArrowheads="1"/>
          </p:cNvSpPr>
          <p:nvPr/>
        </p:nvSpPr>
        <p:spPr bwMode="auto">
          <a:xfrm>
            <a:off x="1724025" y="3676650"/>
            <a:ext cx="790575" cy="376238"/>
          </a:xfrm>
          <a:prstGeom prst="rect">
            <a:avLst/>
          </a:prstGeom>
          <a:solidFill>
            <a:srgbClr val="CCFF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kumimoji="1" lang="en-US" altLang="zh-TW">
                <a:ea typeface="SimHei" panose="02010609060101010101" pitchFamily="49" charset="-122"/>
              </a:rPr>
              <a:t>-I</a:t>
            </a:r>
          </a:p>
        </p:txBody>
      </p:sp>
      <p:cxnSp>
        <p:nvCxnSpPr>
          <p:cNvPr id="55313" name="AutoShape 17"/>
          <p:cNvCxnSpPr>
            <a:cxnSpLocks noChangeShapeType="1"/>
            <a:stCxn id="55303" idx="3"/>
            <a:endCxn id="55312" idx="1"/>
          </p:cNvCxnSpPr>
          <p:nvPr/>
        </p:nvCxnSpPr>
        <p:spPr bwMode="auto">
          <a:xfrm>
            <a:off x="1144588" y="3429000"/>
            <a:ext cx="579437" cy="43656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14" name="Text Box 18"/>
          <p:cNvSpPr txBox="1">
            <a:spLocks noChangeArrowheads="1"/>
          </p:cNvSpPr>
          <p:nvPr/>
        </p:nvSpPr>
        <p:spPr bwMode="auto">
          <a:xfrm>
            <a:off x="1724025" y="5948363"/>
            <a:ext cx="1108075" cy="376237"/>
          </a:xfrm>
          <a:prstGeom prst="rect">
            <a:avLst/>
          </a:prstGeom>
          <a:solidFill>
            <a:srgbClr val="BBE0E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安提帕特</a:t>
            </a:r>
          </a:p>
        </p:txBody>
      </p:sp>
      <p:cxnSp>
        <p:nvCxnSpPr>
          <p:cNvPr id="55315" name="AutoShape 19"/>
          <p:cNvCxnSpPr>
            <a:cxnSpLocks noChangeShapeType="1"/>
            <a:stCxn id="55303" idx="3"/>
            <a:endCxn id="55314" idx="1"/>
          </p:cNvCxnSpPr>
          <p:nvPr/>
        </p:nvCxnSpPr>
        <p:spPr bwMode="auto">
          <a:xfrm>
            <a:off x="1144588" y="3429000"/>
            <a:ext cx="579437" cy="27082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16" name="Text Box 20"/>
          <p:cNvSpPr txBox="1">
            <a:spLocks noChangeArrowheads="1"/>
          </p:cNvSpPr>
          <p:nvPr/>
        </p:nvSpPr>
        <p:spPr bwMode="auto">
          <a:xfrm>
            <a:off x="4627563" y="5602288"/>
            <a:ext cx="1565275" cy="3762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加希斯的希律</a:t>
            </a:r>
          </a:p>
        </p:txBody>
      </p:sp>
      <p:sp>
        <p:nvSpPr>
          <p:cNvPr id="55317" name="Text Box 21"/>
          <p:cNvSpPr txBox="1">
            <a:spLocks noChangeArrowheads="1"/>
          </p:cNvSpPr>
          <p:nvPr/>
        </p:nvSpPr>
        <p:spPr bwMode="auto">
          <a:xfrm>
            <a:off x="2867025" y="1066800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分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封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的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王</a:t>
            </a:r>
          </a:p>
        </p:txBody>
      </p:sp>
      <p:sp>
        <p:nvSpPr>
          <p:cNvPr id="55318" name="Text Box 22"/>
          <p:cNvSpPr txBox="1">
            <a:spLocks noChangeArrowheads="1"/>
          </p:cNvSpPr>
          <p:nvPr/>
        </p:nvSpPr>
        <p:spPr bwMode="auto">
          <a:xfrm>
            <a:off x="2606675" y="3679825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住羅馬</a:t>
            </a:r>
          </a:p>
        </p:txBody>
      </p:sp>
      <p:sp>
        <p:nvSpPr>
          <p:cNvPr id="55319" name="Text Box 23"/>
          <p:cNvSpPr txBox="1">
            <a:spLocks noChangeArrowheads="1"/>
          </p:cNvSpPr>
          <p:nvPr/>
        </p:nvSpPr>
        <p:spPr bwMode="auto">
          <a:xfrm>
            <a:off x="1724025" y="203835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亞基老</a:t>
            </a:r>
          </a:p>
        </p:txBody>
      </p:sp>
      <p:sp>
        <p:nvSpPr>
          <p:cNvPr id="55320" name="Text Box 24"/>
          <p:cNvSpPr txBox="1">
            <a:spLocks noChangeArrowheads="1"/>
          </p:cNvSpPr>
          <p:nvPr/>
        </p:nvSpPr>
        <p:spPr bwMode="auto">
          <a:xfrm>
            <a:off x="1724025" y="274320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安提帕</a:t>
            </a:r>
          </a:p>
        </p:txBody>
      </p:sp>
      <p:sp>
        <p:nvSpPr>
          <p:cNvPr id="55321" name="Text Box 25"/>
          <p:cNvSpPr txBox="1">
            <a:spLocks noChangeArrowheads="1"/>
          </p:cNvSpPr>
          <p:nvPr/>
        </p:nvSpPr>
        <p:spPr bwMode="auto">
          <a:xfrm>
            <a:off x="1724025" y="1317625"/>
            <a:ext cx="8540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kumimoji="1" lang="en-US" altLang="zh-TW">
                <a:ea typeface="SimHei" panose="02010609060101010101" pitchFamily="49" charset="-122"/>
              </a:rPr>
              <a:t>-II</a:t>
            </a:r>
          </a:p>
        </p:txBody>
      </p:sp>
      <p:cxnSp>
        <p:nvCxnSpPr>
          <p:cNvPr id="55322" name="AutoShape 26"/>
          <p:cNvCxnSpPr>
            <a:cxnSpLocks noChangeShapeType="1"/>
            <a:stCxn id="55303" idx="3"/>
            <a:endCxn id="55319" idx="1"/>
          </p:cNvCxnSpPr>
          <p:nvPr/>
        </p:nvCxnSpPr>
        <p:spPr bwMode="auto">
          <a:xfrm flipV="1">
            <a:off x="1144588" y="2227263"/>
            <a:ext cx="579437" cy="120173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23" name="AutoShape 27"/>
          <p:cNvCxnSpPr>
            <a:cxnSpLocks noChangeShapeType="1"/>
            <a:stCxn id="55303" idx="3"/>
            <a:endCxn id="55320" idx="1"/>
          </p:cNvCxnSpPr>
          <p:nvPr/>
        </p:nvCxnSpPr>
        <p:spPr bwMode="auto">
          <a:xfrm flipV="1">
            <a:off x="1144588" y="2932113"/>
            <a:ext cx="579437" cy="49688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24" name="AutoShape 28"/>
          <p:cNvCxnSpPr>
            <a:cxnSpLocks noChangeShapeType="1"/>
            <a:stCxn id="55303" idx="3"/>
            <a:endCxn id="55321" idx="1"/>
          </p:cNvCxnSpPr>
          <p:nvPr/>
        </p:nvCxnSpPr>
        <p:spPr bwMode="auto">
          <a:xfrm flipV="1">
            <a:off x="1144588" y="1506538"/>
            <a:ext cx="579437" cy="1922462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25" name="Text Box 29"/>
          <p:cNvSpPr txBox="1">
            <a:spLocks noChangeArrowheads="1"/>
          </p:cNvSpPr>
          <p:nvPr/>
        </p:nvSpPr>
        <p:spPr bwMode="auto">
          <a:xfrm>
            <a:off x="2986088" y="4822825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被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父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處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死</a:t>
            </a:r>
          </a:p>
        </p:txBody>
      </p:sp>
      <p:sp>
        <p:nvSpPr>
          <p:cNvPr id="55326" name="AutoShape 30"/>
          <p:cNvSpPr>
            <a:spLocks noChangeArrowheads="1"/>
          </p:cNvSpPr>
          <p:nvPr/>
        </p:nvSpPr>
        <p:spPr bwMode="auto">
          <a:xfrm>
            <a:off x="2927350" y="2413000"/>
            <a:ext cx="1249363" cy="996950"/>
          </a:xfrm>
          <a:prstGeom prst="wedgeRectCallout">
            <a:avLst>
              <a:gd name="adj1" fmla="val -74144"/>
              <a:gd name="adj2" fmla="val -1639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囚禁和殺害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施洗約翰；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戲弄耶穌。</a:t>
            </a:r>
          </a:p>
        </p:txBody>
      </p:sp>
      <p:sp>
        <p:nvSpPr>
          <p:cNvPr id="55327" name="AutoShape 31"/>
          <p:cNvSpPr>
            <a:spLocks noChangeArrowheads="1"/>
          </p:cNvSpPr>
          <p:nvPr/>
        </p:nvSpPr>
        <p:spPr bwMode="auto">
          <a:xfrm>
            <a:off x="366713" y="3932238"/>
            <a:ext cx="828675" cy="996950"/>
          </a:xfrm>
          <a:prstGeom prst="wedgeRectCallout">
            <a:avLst>
              <a:gd name="adj1" fmla="val 1917"/>
              <a:gd name="adj2" fmla="val -78889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屠殺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伯利恆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嬰孩</a:t>
            </a:r>
          </a:p>
        </p:txBody>
      </p:sp>
      <p:sp>
        <p:nvSpPr>
          <p:cNvPr id="55328" name="AutoShape 32"/>
          <p:cNvSpPr>
            <a:spLocks noChangeArrowheads="1"/>
          </p:cNvSpPr>
          <p:nvPr/>
        </p:nvSpPr>
        <p:spPr bwMode="auto">
          <a:xfrm>
            <a:off x="3382963" y="234950"/>
            <a:ext cx="2351087" cy="67945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希律王朝家譜</a:t>
            </a:r>
          </a:p>
        </p:txBody>
      </p:sp>
      <p:cxnSp>
        <p:nvCxnSpPr>
          <p:cNvPr id="55329" name="AutoShape 33"/>
          <p:cNvCxnSpPr>
            <a:cxnSpLocks noChangeShapeType="1"/>
            <a:stCxn id="55308" idx="3"/>
            <a:endCxn id="55304" idx="1"/>
          </p:cNvCxnSpPr>
          <p:nvPr/>
        </p:nvCxnSpPr>
        <p:spPr bwMode="auto">
          <a:xfrm flipV="1">
            <a:off x="2832100" y="3927475"/>
            <a:ext cx="1795463" cy="762000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30" name="AutoShape 34"/>
          <p:cNvCxnSpPr>
            <a:cxnSpLocks noChangeShapeType="1"/>
            <a:stCxn id="55308" idx="3"/>
            <a:endCxn id="55307" idx="1"/>
          </p:cNvCxnSpPr>
          <p:nvPr/>
        </p:nvCxnSpPr>
        <p:spPr bwMode="auto">
          <a:xfrm>
            <a:off x="2832100" y="4689475"/>
            <a:ext cx="1795463" cy="1697038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5332" name="Picture 36" descr="imag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7"/>
          <a:stretch>
            <a:fillRect/>
          </a:stretch>
        </p:blipFill>
        <p:spPr bwMode="auto">
          <a:xfrm>
            <a:off x="144463" y="1738313"/>
            <a:ext cx="1149350" cy="1412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33" name="Text Box 37"/>
          <p:cNvSpPr txBox="1">
            <a:spLocks noChangeArrowheads="1"/>
          </p:cNvSpPr>
          <p:nvPr/>
        </p:nvSpPr>
        <p:spPr bwMode="auto">
          <a:xfrm>
            <a:off x="300038" y="446088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第一代</a:t>
            </a:r>
          </a:p>
        </p:txBody>
      </p:sp>
      <p:sp>
        <p:nvSpPr>
          <p:cNvPr id="55334" name="Text Box 38"/>
          <p:cNvSpPr txBox="1">
            <a:spLocks noChangeArrowheads="1"/>
          </p:cNvSpPr>
          <p:nvPr/>
        </p:nvSpPr>
        <p:spPr bwMode="auto">
          <a:xfrm>
            <a:off x="1706563" y="447675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第二代</a:t>
            </a:r>
          </a:p>
        </p:txBody>
      </p:sp>
      <p:sp>
        <p:nvSpPr>
          <p:cNvPr id="55335" name="Text Box 39"/>
          <p:cNvSpPr txBox="1">
            <a:spLocks noChangeArrowheads="1"/>
          </p:cNvSpPr>
          <p:nvPr/>
        </p:nvSpPr>
        <p:spPr bwMode="auto">
          <a:xfrm>
            <a:off x="4802188" y="1395413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第三代</a:t>
            </a:r>
          </a:p>
        </p:txBody>
      </p:sp>
      <p:sp>
        <p:nvSpPr>
          <p:cNvPr id="55336" name="Text Box 40"/>
          <p:cNvSpPr txBox="1">
            <a:spLocks noChangeArrowheads="1"/>
          </p:cNvSpPr>
          <p:nvPr/>
        </p:nvSpPr>
        <p:spPr bwMode="auto">
          <a:xfrm>
            <a:off x="6650038" y="6197600"/>
            <a:ext cx="879475" cy="37623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撒羅米</a:t>
            </a:r>
          </a:p>
        </p:txBody>
      </p:sp>
      <p:cxnSp>
        <p:nvCxnSpPr>
          <p:cNvPr id="55337" name="AutoShape 41"/>
          <p:cNvCxnSpPr>
            <a:cxnSpLocks noChangeShapeType="1"/>
            <a:endCxn id="55336" idx="1"/>
          </p:cNvCxnSpPr>
          <p:nvPr/>
        </p:nvCxnSpPr>
        <p:spPr bwMode="auto">
          <a:xfrm>
            <a:off x="5507038" y="6386513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5339" name="Picture 43" descr="Herod-Agrippa-I-10BC-44AD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3" y="2217738"/>
            <a:ext cx="14033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nimBg="1"/>
      <p:bldP spid="55299" grpId="0" animBg="1"/>
      <p:bldP spid="55306" grpId="0" animBg="1"/>
      <p:bldP spid="5533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1571625" y="1143000"/>
            <a:ext cx="1295400" cy="2209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1660525" y="1268413"/>
            <a:ext cx="982663" cy="476250"/>
          </a:xfrm>
          <a:prstGeom prst="rect">
            <a:avLst/>
          </a:prstGeom>
          <a:solidFill>
            <a:srgbClr val="CC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6586538" y="6146800"/>
            <a:ext cx="1001712" cy="476250"/>
          </a:xfrm>
          <a:prstGeom prst="rect">
            <a:avLst/>
          </a:prstGeom>
          <a:solidFill>
            <a:srgbClr val="CC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1660525" y="2689225"/>
            <a:ext cx="1001713" cy="4762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4564063" y="6149975"/>
            <a:ext cx="1001712" cy="4762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1568450" y="5854700"/>
            <a:ext cx="1355725" cy="54768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1571625" y="4413250"/>
            <a:ext cx="1355725" cy="1243013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265113" y="3240088"/>
            <a:ext cx="879475" cy="376237"/>
          </a:xfrm>
          <a:prstGeom prst="rect">
            <a:avLst/>
          </a:prstGeom>
          <a:solidFill>
            <a:srgbClr val="FF99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大希律</a:t>
            </a:r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4627563" y="3738563"/>
            <a:ext cx="1336675" cy="3762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亞基帕一世</a:t>
            </a:r>
          </a:p>
        </p:txBody>
      </p:sp>
      <p:cxnSp>
        <p:nvCxnSpPr>
          <p:cNvPr id="56331" name="AutoShape 11"/>
          <p:cNvCxnSpPr>
            <a:cxnSpLocks noChangeShapeType="1"/>
            <a:stCxn id="56334" idx="3"/>
            <a:endCxn id="56342" idx="1"/>
          </p:cNvCxnSpPr>
          <p:nvPr/>
        </p:nvCxnSpPr>
        <p:spPr bwMode="auto">
          <a:xfrm>
            <a:off x="2832100" y="4689475"/>
            <a:ext cx="1795463" cy="1101725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332" name="AutoShape 12"/>
          <p:cNvSpPr>
            <a:spLocks noChangeArrowheads="1"/>
          </p:cNvSpPr>
          <p:nvPr/>
        </p:nvSpPr>
        <p:spPr bwMode="auto">
          <a:xfrm>
            <a:off x="4627563" y="4387850"/>
            <a:ext cx="1252537" cy="1000125"/>
          </a:xfrm>
          <a:prstGeom prst="wedgeRectCallout">
            <a:avLst>
              <a:gd name="adj1" fmla="val -14514"/>
              <a:gd name="adj2" fmla="val -74602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殺害雅各；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捉拿彼得；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被蟲咬死。</a:t>
            </a:r>
          </a:p>
        </p:txBody>
      </p:sp>
      <p:sp>
        <p:nvSpPr>
          <p:cNvPr id="56333" name="Text Box 13"/>
          <p:cNvSpPr txBox="1">
            <a:spLocks noChangeArrowheads="1"/>
          </p:cNvSpPr>
          <p:nvPr/>
        </p:nvSpPr>
        <p:spPr bwMode="auto">
          <a:xfrm>
            <a:off x="4627563" y="6197600"/>
            <a:ext cx="879475" cy="37623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希羅底</a:t>
            </a:r>
          </a:p>
        </p:txBody>
      </p:sp>
      <p:sp>
        <p:nvSpPr>
          <p:cNvPr id="56334" name="Text Box 14"/>
          <p:cNvSpPr txBox="1">
            <a:spLocks noChangeArrowheads="1"/>
          </p:cNvSpPr>
          <p:nvPr/>
        </p:nvSpPr>
        <p:spPr bwMode="auto">
          <a:xfrm>
            <a:off x="1724025" y="4500563"/>
            <a:ext cx="1108075" cy="376237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亞里多布</a:t>
            </a:r>
          </a:p>
        </p:txBody>
      </p:sp>
      <p:cxnSp>
        <p:nvCxnSpPr>
          <p:cNvPr id="56335" name="AutoShape 15"/>
          <p:cNvCxnSpPr>
            <a:cxnSpLocks noChangeShapeType="1"/>
            <a:stCxn id="56329" idx="3"/>
            <a:endCxn id="56334" idx="1"/>
          </p:cNvCxnSpPr>
          <p:nvPr/>
        </p:nvCxnSpPr>
        <p:spPr bwMode="auto">
          <a:xfrm>
            <a:off x="1144588" y="3429000"/>
            <a:ext cx="579437" cy="12604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336" name="Text Box 16"/>
          <p:cNvSpPr txBox="1">
            <a:spLocks noChangeArrowheads="1"/>
          </p:cNvSpPr>
          <p:nvPr/>
        </p:nvSpPr>
        <p:spPr bwMode="auto">
          <a:xfrm>
            <a:off x="1724025" y="5181600"/>
            <a:ext cx="1108075" cy="376238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亞歷山大</a:t>
            </a:r>
          </a:p>
        </p:txBody>
      </p:sp>
      <p:cxnSp>
        <p:nvCxnSpPr>
          <p:cNvPr id="56337" name="AutoShape 17"/>
          <p:cNvCxnSpPr>
            <a:cxnSpLocks noChangeShapeType="1"/>
            <a:stCxn id="56329" idx="3"/>
            <a:endCxn id="56336" idx="1"/>
          </p:cNvCxnSpPr>
          <p:nvPr/>
        </p:nvCxnSpPr>
        <p:spPr bwMode="auto">
          <a:xfrm>
            <a:off x="1144588" y="3429000"/>
            <a:ext cx="579437" cy="194151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338" name="Text Box 18"/>
          <p:cNvSpPr txBox="1">
            <a:spLocks noChangeArrowheads="1"/>
          </p:cNvSpPr>
          <p:nvPr/>
        </p:nvSpPr>
        <p:spPr bwMode="auto">
          <a:xfrm>
            <a:off x="1724025" y="3676650"/>
            <a:ext cx="790575" cy="376238"/>
          </a:xfrm>
          <a:prstGeom prst="rect">
            <a:avLst/>
          </a:prstGeom>
          <a:solidFill>
            <a:srgbClr val="CCFF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kumimoji="1" lang="en-US" altLang="zh-TW">
                <a:ea typeface="SimHei" panose="02010609060101010101" pitchFamily="49" charset="-122"/>
              </a:rPr>
              <a:t>-I</a:t>
            </a:r>
          </a:p>
        </p:txBody>
      </p:sp>
      <p:cxnSp>
        <p:nvCxnSpPr>
          <p:cNvPr id="56339" name="AutoShape 19"/>
          <p:cNvCxnSpPr>
            <a:cxnSpLocks noChangeShapeType="1"/>
            <a:stCxn id="56329" idx="3"/>
            <a:endCxn id="56338" idx="1"/>
          </p:cNvCxnSpPr>
          <p:nvPr/>
        </p:nvCxnSpPr>
        <p:spPr bwMode="auto">
          <a:xfrm>
            <a:off x="1144588" y="3429000"/>
            <a:ext cx="579437" cy="43656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340" name="Text Box 20"/>
          <p:cNvSpPr txBox="1">
            <a:spLocks noChangeArrowheads="1"/>
          </p:cNvSpPr>
          <p:nvPr/>
        </p:nvSpPr>
        <p:spPr bwMode="auto">
          <a:xfrm>
            <a:off x="1724025" y="5948363"/>
            <a:ext cx="1108075" cy="376237"/>
          </a:xfrm>
          <a:prstGeom prst="rect">
            <a:avLst/>
          </a:prstGeom>
          <a:solidFill>
            <a:srgbClr val="BBE0E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安提帕特</a:t>
            </a:r>
          </a:p>
        </p:txBody>
      </p:sp>
      <p:cxnSp>
        <p:nvCxnSpPr>
          <p:cNvPr id="56341" name="AutoShape 21"/>
          <p:cNvCxnSpPr>
            <a:cxnSpLocks noChangeShapeType="1"/>
            <a:stCxn id="56329" idx="3"/>
            <a:endCxn id="56340" idx="1"/>
          </p:cNvCxnSpPr>
          <p:nvPr/>
        </p:nvCxnSpPr>
        <p:spPr bwMode="auto">
          <a:xfrm>
            <a:off x="1144588" y="3429000"/>
            <a:ext cx="579437" cy="27082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342" name="Text Box 22"/>
          <p:cNvSpPr txBox="1">
            <a:spLocks noChangeArrowheads="1"/>
          </p:cNvSpPr>
          <p:nvPr/>
        </p:nvSpPr>
        <p:spPr bwMode="auto">
          <a:xfrm>
            <a:off x="4627563" y="5602288"/>
            <a:ext cx="1565275" cy="3762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加希斯的希律</a:t>
            </a:r>
          </a:p>
        </p:txBody>
      </p:sp>
      <p:sp>
        <p:nvSpPr>
          <p:cNvPr id="56343" name="Text Box 23"/>
          <p:cNvSpPr txBox="1">
            <a:spLocks noChangeArrowheads="1"/>
          </p:cNvSpPr>
          <p:nvPr/>
        </p:nvSpPr>
        <p:spPr bwMode="auto">
          <a:xfrm>
            <a:off x="2867025" y="1066800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分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封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的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王</a:t>
            </a:r>
          </a:p>
        </p:txBody>
      </p:sp>
      <p:sp>
        <p:nvSpPr>
          <p:cNvPr id="56344" name="Text Box 24"/>
          <p:cNvSpPr txBox="1">
            <a:spLocks noChangeArrowheads="1"/>
          </p:cNvSpPr>
          <p:nvPr/>
        </p:nvSpPr>
        <p:spPr bwMode="auto">
          <a:xfrm>
            <a:off x="2606675" y="3679825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住羅馬</a:t>
            </a:r>
          </a:p>
        </p:txBody>
      </p:sp>
      <p:sp>
        <p:nvSpPr>
          <p:cNvPr id="56345" name="Text Box 25"/>
          <p:cNvSpPr txBox="1">
            <a:spLocks noChangeArrowheads="1"/>
          </p:cNvSpPr>
          <p:nvPr/>
        </p:nvSpPr>
        <p:spPr bwMode="auto">
          <a:xfrm>
            <a:off x="1724025" y="203835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亞基老</a:t>
            </a:r>
          </a:p>
        </p:txBody>
      </p:sp>
      <p:sp>
        <p:nvSpPr>
          <p:cNvPr id="56346" name="Text Box 26"/>
          <p:cNvSpPr txBox="1">
            <a:spLocks noChangeArrowheads="1"/>
          </p:cNvSpPr>
          <p:nvPr/>
        </p:nvSpPr>
        <p:spPr bwMode="auto">
          <a:xfrm>
            <a:off x="1724025" y="274320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安提帕</a:t>
            </a:r>
          </a:p>
        </p:txBody>
      </p:sp>
      <p:sp>
        <p:nvSpPr>
          <p:cNvPr id="56347" name="Text Box 27"/>
          <p:cNvSpPr txBox="1">
            <a:spLocks noChangeArrowheads="1"/>
          </p:cNvSpPr>
          <p:nvPr/>
        </p:nvSpPr>
        <p:spPr bwMode="auto">
          <a:xfrm>
            <a:off x="1724025" y="1317625"/>
            <a:ext cx="8540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kumimoji="1" lang="en-US" altLang="zh-TW">
                <a:ea typeface="SimHei" panose="02010609060101010101" pitchFamily="49" charset="-122"/>
              </a:rPr>
              <a:t>-II</a:t>
            </a:r>
          </a:p>
        </p:txBody>
      </p:sp>
      <p:cxnSp>
        <p:nvCxnSpPr>
          <p:cNvPr id="56348" name="AutoShape 28"/>
          <p:cNvCxnSpPr>
            <a:cxnSpLocks noChangeShapeType="1"/>
            <a:stCxn id="56329" idx="3"/>
            <a:endCxn id="56345" idx="1"/>
          </p:cNvCxnSpPr>
          <p:nvPr/>
        </p:nvCxnSpPr>
        <p:spPr bwMode="auto">
          <a:xfrm flipV="1">
            <a:off x="1144588" y="2227263"/>
            <a:ext cx="579437" cy="120173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349" name="AutoShape 29"/>
          <p:cNvCxnSpPr>
            <a:cxnSpLocks noChangeShapeType="1"/>
            <a:stCxn id="56329" idx="3"/>
            <a:endCxn id="56346" idx="1"/>
          </p:cNvCxnSpPr>
          <p:nvPr/>
        </p:nvCxnSpPr>
        <p:spPr bwMode="auto">
          <a:xfrm flipV="1">
            <a:off x="1144588" y="2932113"/>
            <a:ext cx="579437" cy="49688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350" name="AutoShape 30"/>
          <p:cNvCxnSpPr>
            <a:cxnSpLocks noChangeShapeType="1"/>
            <a:stCxn id="56329" idx="3"/>
            <a:endCxn id="56347" idx="1"/>
          </p:cNvCxnSpPr>
          <p:nvPr/>
        </p:nvCxnSpPr>
        <p:spPr bwMode="auto">
          <a:xfrm flipV="1">
            <a:off x="1144588" y="1506538"/>
            <a:ext cx="579437" cy="1922462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351" name="Text Box 31"/>
          <p:cNvSpPr txBox="1">
            <a:spLocks noChangeArrowheads="1"/>
          </p:cNvSpPr>
          <p:nvPr/>
        </p:nvSpPr>
        <p:spPr bwMode="auto">
          <a:xfrm>
            <a:off x="2986088" y="4822825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被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父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處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死</a:t>
            </a:r>
          </a:p>
        </p:txBody>
      </p:sp>
      <p:sp>
        <p:nvSpPr>
          <p:cNvPr id="56352" name="AutoShape 32"/>
          <p:cNvSpPr>
            <a:spLocks noChangeArrowheads="1"/>
          </p:cNvSpPr>
          <p:nvPr/>
        </p:nvSpPr>
        <p:spPr bwMode="auto">
          <a:xfrm>
            <a:off x="2927350" y="2413000"/>
            <a:ext cx="1249363" cy="996950"/>
          </a:xfrm>
          <a:prstGeom prst="wedgeRectCallout">
            <a:avLst>
              <a:gd name="adj1" fmla="val -74144"/>
              <a:gd name="adj2" fmla="val -1639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囚禁和殺害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施洗約翰；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戲弄耶穌。</a:t>
            </a:r>
          </a:p>
        </p:txBody>
      </p:sp>
      <p:sp>
        <p:nvSpPr>
          <p:cNvPr id="56353" name="AutoShape 33"/>
          <p:cNvSpPr>
            <a:spLocks noChangeArrowheads="1"/>
          </p:cNvSpPr>
          <p:nvPr/>
        </p:nvSpPr>
        <p:spPr bwMode="auto">
          <a:xfrm>
            <a:off x="366713" y="3932238"/>
            <a:ext cx="828675" cy="996950"/>
          </a:xfrm>
          <a:prstGeom prst="wedgeRectCallout">
            <a:avLst>
              <a:gd name="adj1" fmla="val 1917"/>
              <a:gd name="adj2" fmla="val -78889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屠殺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伯利恆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嬰孩</a:t>
            </a:r>
          </a:p>
        </p:txBody>
      </p:sp>
      <p:sp>
        <p:nvSpPr>
          <p:cNvPr id="56354" name="AutoShape 34"/>
          <p:cNvSpPr>
            <a:spLocks noChangeArrowheads="1"/>
          </p:cNvSpPr>
          <p:nvPr/>
        </p:nvSpPr>
        <p:spPr bwMode="auto">
          <a:xfrm>
            <a:off x="3382963" y="234950"/>
            <a:ext cx="2351087" cy="67945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希律王朝家譜</a:t>
            </a:r>
          </a:p>
        </p:txBody>
      </p:sp>
      <p:cxnSp>
        <p:nvCxnSpPr>
          <p:cNvPr id="56355" name="AutoShape 35"/>
          <p:cNvCxnSpPr>
            <a:cxnSpLocks noChangeShapeType="1"/>
            <a:stCxn id="56334" idx="3"/>
            <a:endCxn id="56330" idx="1"/>
          </p:cNvCxnSpPr>
          <p:nvPr/>
        </p:nvCxnSpPr>
        <p:spPr bwMode="auto">
          <a:xfrm flipV="1">
            <a:off x="2832100" y="3927475"/>
            <a:ext cx="1795463" cy="762000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356" name="AutoShape 36"/>
          <p:cNvCxnSpPr>
            <a:cxnSpLocks noChangeShapeType="1"/>
            <a:stCxn id="56334" idx="3"/>
            <a:endCxn id="56333" idx="1"/>
          </p:cNvCxnSpPr>
          <p:nvPr/>
        </p:nvCxnSpPr>
        <p:spPr bwMode="auto">
          <a:xfrm>
            <a:off x="2832100" y="4689475"/>
            <a:ext cx="1795463" cy="1697038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6358" name="Picture 38" descr="imag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7"/>
          <a:stretch>
            <a:fillRect/>
          </a:stretch>
        </p:blipFill>
        <p:spPr bwMode="auto">
          <a:xfrm>
            <a:off x="144463" y="1738313"/>
            <a:ext cx="1149350" cy="1412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59" name="Text Box 39"/>
          <p:cNvSpPr txBox="1">
            <a:spLocks noChangeArrowheads="1"/>
          </p:cNvSpPr>
          <p:nvPr/>
        </p:nvSpPr>
        <p:spPr bwMode="auto">
          <a:xfrm>
            <a:off x="300038" y="446088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第一代</a:t>
            </a:r>
          </a:p>
        </p:txBody>
      </p:sp>
      <p:sp>
        <p:nvSpPr>
          <p:cNvPr id="56360" name="Text Box 40"/>
          <p:cNvSpPr txBox="1">
            <a:spLocks noChangeArrowheads="1"/>
          </p:cNvSpPr>
          <p:nvPr/>
        </p:nvSpPr>
        <p:spPr bwMode="auto">
          <a:xfrm>
            <a:off x="1706563" y="447675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第二代</a:t>
            </a:r>
          </a:p>
        </p:txBody>
      </p:sp>
      <p:sp>
        <p:nvSpPr>
          <p:cNvPr id="56361" name="Text Box 41"/>
          <p:cNvSpPr txBox="1">
            <a:spLocks noChangeArrowheads="1"/>
          </p:cNvSpPr>
          <p:nvPr/>
        </p:nvSpPr>
        <p:spPr bwMode="auto">
          <a:xfrm>
            <a:off x="4802188" y="1395413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第三代</a:t>
            </a:r>
          </a:p>
        </p:txBody>
      </p:sp>
      <p:sp>
        <p:nvSpPr>
          <p:cNvPr id="56362" name="Text Box 42"/>
          <p:cNvSpPr txBox="1">
            <a:spLocks noChangeArrowheads="1"/>
          </p:cNvSpPr>
          <p:nvPr/>
        </p:nvSpPr>
        <p:spPr bwMode="auto">
          <a:xfrm>
            <a:off x="6650038" y="6197600"/>
            <a:ext cx="879475" cy="37623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撒羅米</a:t>
            </a:r>
          </a:p>
        </p:txBody>
      </p:sp>
      <p:cxnSp>
        <p:nvCxnSpPr>
          <p:cNvPr id="56363" name="AutoShape 43"/>
          <p:cNvCxnSpPr>
            <a:cxnSpLocks noChangeShapeType="1"/>
            <a:endCxn id="56362" idx="1"/>
          </p:cNvCxnSpPr>
          <p:nvPr/>
        </p:nvCxnSpPr>
        <p:spPr bwMode="auto">
          <a:xfrm>
            <a:off x="5507038" y="6386513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6365" name="Picture 45" descr="Herod-Agrippa-I-10BC-44AD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3" y="2217738"/>
            <a:ext cx="14033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animBg="1"/>
      <p:bldP spid="5632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4562475" y="5554663"/>
            <a:ext cx="1687513" cy="4762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6600825" y="4422775"/>
            <a:ext cx="1001713" cy="4762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568450" y="5854700"/>
            <a:ext cx="1355725" cy="54768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571625" y="4413250"/>
            <a:ext cx="1355725" cy="1243013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1571625" y="1143000"/>
            <a:ext cx="1295400" cy="2209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265113" y="3240088"/>
            <a:ext cx="879475" cy="376237"/>
          </a:xfrm>
          <a:prstGeom prst="rect">
            <a:avLst/>
          </a:prstGeom>
          <a:solidFill>
            <a:srgbClr val="FF99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大希律</a:t>
            </a:r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4627563" y="3738563"/>
            <a:ext cx="1336675" cy="3762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亞基帕一世</a:t>
            </a:r>
          </a:p>
        </p:txBody>
      </p:sp>
      <p:cxnSp>
        <p:nvCxnSpPr>
          <p:cNvPr id="57354" name="AutoShape 10"/>
          <p:cNvCxnSpPr>
            <a:cxnSpLocks noChangeShapeType="1"/>
            <a:stCxn id="57362" idx="3"/>
            <a:endCxn id="57372" idx="1"/>
          </p:cNvCxnSpPr>
          <p:nvPr/>
        </p:nvCxnSpPr>
        <p:spPr bwMode="auto">
          <a:xfrm>
            <a:off x="2832100" y="4689475"/>
            <a:ext cx="1795463" cy="1101725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355" name="AutoShape 11"/>
          <p:cNvSpPr>
            <a:spLocks noChangeArrowheads="1"/>
          </p:cNvSpPr>
          <p:nvPr/>
        </p:nvSpPr>
        <p:spPr bwMode="auto">
          <a:xfrm>
            <a:off x="4627563" y="4387850"/>
            <a:ext cx="1252537" cy="1000125"/>
          </a:xfrm>
          <a:prstGeom prst="wedgeRectCallout">
            <a:avLst>
              <a:gd name="adj1" fmla="val -14514"/>
              <a:gd name="adj2" fmla="val -74602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殺害雅各；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捉拿彼得；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被蟲咬死。</a:t>
            </a:r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6664325" y="3738563"/>
            <a:ext cx="1336675" cy="376237"/>
          </a:xfrm>
          <a:prstGeom prst="rect">
            <a:avLst/>
          </a:prstGeom>
          <a:solidFill>
            <a:srgbClr val="66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亞基帕二世</a:t>
            </a:r>
          </a:p>
        </p:txBody>
      </p:sp>
      <p:cxnSp>
        <p:nvCxnSpPr>
          <p:cNvPr id="57357" name="AutoShape 13"/>
          <p:cNvCxnSpPr>
            <a:cxnSpLocks noChangeShapeType="1"/>
            <a:stCxn id="57353" idx="3"/>
            <a:endCxn id="57356" idx="1"/>
          </p:cNvCxnSpPr>
          <p:nvPr/>
        </p:nvCxnSpPr>
        <p:spPr bwMode="auto">
          <a:xfrm>
            <a:off x="5964238" y="3927475"/>
            <a:ext cx="7000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358" name="AutoShape 14"/>
          <p:cNvSpPr>
            <a:spLocks noChangeArrowheads="1"/>
          </p:cNvSpPr>
          <p:nvPr/>
        </p:nvSpPr>
        <p:spPr bwMode="auto">
          <a:xfrm>
            <a:off x="8250238" y="3352800"/>
            <a:ext cx="715962" cy="776288"/>
          </a:xfrm>
          <a:prstGeom prst="wedgeRectCallout">
            <a:avLst>
              <a:gd name="adj1" fmla="val -81264"/>
              <a:gd name="adj2" fmla="val 22819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審問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保羅</a:t>
            </a:r>
          </a:p>
        </p:txBody>
      </p:sp>
      <p:cxnSp>
        <p:nvCxnSpPr>
          <p:cNvPr id="57359" name="AutoShape 15"/>
          <p:cNvCxnSpPr>
            <a:cxnSpLocks noChangeShapeType="1"/>
          </p:cNvCxnSpPr>
          <p:nvPr/>
        </p:nvCxnSpPr>
        <p:spPr bwMode="auto">
          <a:xfrm rot="10800000" flipH="1">
            <a:off x="6659563" y="4664075"/>
            <a:ext cx="6350" cy="787400"/>
          </a:xfrm>
          <a:prstGeom prst="bentConnector3">
            <a:avLst>
              <a:gd name="adj1" fmla="val -36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360" name="AutoShape 16"/>
          <p:cNvCxnSpPr>
            <a:cxnSpLocks noChangeShapeType="1"/>
            <a:stCxn id="57356" idx="1"/>
          </p:cNvCxnSpPr>
          <p:nvPr/>
        </p:nvCxnSpPr>
        <p:spPr bwMode="auto">
          <a:xfrm rot="10800000" flipV="1">
            <a:off x="6659563" y="3927475"/>
            <a:ext cx="4762" cy="1524000"/>
          </a:xfrm>
          <a:prstGeom prst="bentConnector3">
            <a:avLst>
              <a:gd name="adj1" fmla="val 49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4627563" y="6197600"/>
            <a:ext cx="879475" cy="37623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希羅底</a:t>
            </a:r>
          </a:p>
        </p:txBody>
      </p:sp>
      <p:sp>
        <p:nvSpPr>
          <p:cNvPr id="57362" name="Text Box 18"/>
          <p:cNvSpPr txBox="1">
            <a:spLocks noChangeArrowheads="1"/>
          </p:cNvSpPr>
          <p:nvPr/>
        </p:nvSpPr>
        <p:spPr bwMode="auto">
          <a:xfrm>
            <a:off x="1724025" y="4500563"/>
            <a:ext cx="1108075" cy="376237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亞里多布</a:t>
            </a:r>
          </a:p>
        </p:txBody>
      </p:sp>
      <p:cxnSp>
        <p:nvCxnSpPr>
          <p:cNvPr id="57363" name="AutoShape 19"/>
          <p:cNvCxnSpPr>
            <a:cxnSpLocks noChangeShapeType="1"/>
            <a:stCxn id="57352" idx="3"/>
            <a:endCxn id="57362" idx="1"/>
          </p:cNvCxnSpPr>
          <p:nvPr/>
        </p:nvCxnSpPr>
        <p:spPr bwMode="auto">
          <a:xfrm>
            <a:off x="1144588" y="3429000"/>
            <a:ext cx="579437" cy="12604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364" name="Text Box 20"/>
          <p:cNvSpPr txBox="1">
            <a:spLocks noChangeArrowheads="1"/>
          </p:cNvSpPr>
          <p:nvPr/>
        </p:nvSpPr>
        <p:spPr bwMode="auto">
          <a:xfrm>
            <a:off x="1724025" y="5181600"/>
            <a:ext cx="1108075" cy="376238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亞歷山大</a:t>
            </a:r>
          </a:p>
        </p:txBody>
      </p:sp>
      <p:cxnSp>
        <p:nvCxnSpPr>
          <p:cNvPr id="57365" name="AutoShape 21"/>
          <p:cNvCxnSpPr>
            <a:cxnSpLocks noChangeShapeType="1"/>
            <a:stCxn id="57352" idx="3"/>
            <a:endCxn id="57364" idx="1"/>
          </p:cNvCxnSpPr>
          <p:nvPr/>
        </p:nvCxnSpPr>
        <p:spPr bwMode="auto">
          <a:xfrm>
            <a:off x="1144588" y="3429000"/>
            <a:ext cx="579437" cy="194151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366" name="Text Box 22"/>
          <p:cNvSpPr txBox="1">
            <a:spLocks noChangeArrowheads="1"/>
          </p:cNvSpPr>
          <p:nvPr/>
        </p:nvSpPr>
        <p:spPr bwMode="auto">
          <a:xfrm>
            <a:off x="1724025" y="3676650"/>
            <a:ext cx="790575" cy="376238"/>
          </a:xfrm>
          <a:prstGeom prst="rect">
            <a:avLst/>
          </a:prstGeom>
          <a:solidFill>
            <a:srgbClr val="CCFF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kumimoji="1" lang="en-US" altLang="zh-TW">
                <a:ea typeface="SimHei" panose="02010609060101010101" pitchFamily="49" charset="-122"/>
              </a:rPr>
              <a:t>-I</a:t>
            </a:r>
          </a:p>
        </p:txBody>
      </p:sp>
      <p:cxnSp>
        <p:nvCxnSpPr>
          <p:cNvPr id="57367" name="AutoShape 23"/>
          <p:cNvCxnSpPr>
            <a:cxnSpLocks noChangeShapeType="1"/>
            <a:stCxn id="57352" idx="3"/>
            <a:endCxn id="57366" idx="1"/>
          </p:cNvCxnSpPr>
          <p:nvPr/>
        </p:nvCxnSpPr>
        <p:spPr bwMode="auto">
          <a:xfrm>
            <a:off x="1144588" y="3429000"/>
            <a:ext cx="579437" cy="43656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368" name="Text Box 24"/>
          <p:cNvSpPr txBox="1">
            <a:spLocks noChangeArrowheads="1"/>
          </p:cNvSpPr>
          <p:nvPr/>
        </p:nvSpPr>
        <p:spPr bwMode="auto">
          <a:xfrm>
            <a:off x="1724025" y="5948363"/>
            <a:ext cx="1108075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安提帕特</a:t>
            </a:r>
          </a:p>
        </p:txBody>
      </p:sp>
      <p:cxnSp>
        <p:nvCxnSpPr>
          <p:cNvPr id="57369" name="AutoShape 25"/>
          <p:cNvCxnSpPr>
            <a:cxnSpLocks noChangeShapeType="1"/>
            <a:stCxn id="57352" idx="3"/>
            <a:endCxn id="57368" idx="1"/>
          </p:cNvCxnSpPr>
          <p:nvPr/>
        </p:nvCxnSpPr>
        <p:spPr bwMode="auto">
          <a:xfrm>
            <a:off x="1144588" y="3429000"/>
            <a:ext cx="579437" cy="27082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370" name="Text Box 26"/>
          <p:cNvSpPr txBox="1">
            <a:spLocks noChangeArrowheads="1"/>
          </p:cNvSpPr>
          <p:nvPr/>
        </p:nvSpPr>
        <p:spPr bwMode="auto">
          <a:xfrm>
            <a:off x="6650038" y="6197600"/>
            <a:ext cx="879475" cy="37623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撒羅米</a:t>
            </a:r>
          </a:p>
        </p:txBody>
      </p:sp>
      <p:cxnSp>
        <p:nvCxnSpPr>
          <p:cNvPr id="57371" name="AutoShape 27"/>
          <p:cNvCxnSpPr>
            <a:cxnSpLocks noChangeShapeType="1"/>
            <a:stCxn id="57361" idx="3"/>
            <a:endCxn id="57370" idx="1"/>
          </p:cNvCxnSpPr>
          <p:nvPr/>
        </p:nvCxnSpPr>
        <p:spPr bwMode="auto">
          <a:xfrm>
            <a:off x="5507038" y="6386513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372" name="Text Box 28"/>
          <p:cNvSpPr txBox="1">
            <a:spLocks noChangeArrowheads="1"/>
          </p:cNvSpPr>
          <p:nvPr/>
        </p:nvSpPr>
        <p:spPr bwMode="auto">
          <a:xfrm>
            <a:off x="4627563" y="5602288"/>
            <a:ext cx="1565275" cy="3762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加希斯的希律</a:t>
            </a:r>
          </a:p>
        </p:txBody>
      </p:sp>
      <p:sp>
        <p:nvSpPr>
          <p:cNvPr id="57373" name="Text Box 29"/>
          <p:cNvSpPr txBox="1">
            <a:spLocks noChangeArrowheads="1"/>
          </p:cNvSpPr>
          <p:nvPr/>
        </p:nvSpPr>
        <p:spPr bwMode="auto">
          <a:xfrm>
            <a:off x="2867025" y="1066800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分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封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的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王</a:t>
            </a:r>
          </a:p>
        </p:txBody>
      </p:sp>
      <p:sp>
        <p:nvSpPr>
          <p:cNvPr id="57374" name="Text Box 30"/>
          <p:cNvSpPr txBox="1">
            <a:spLocks noChangeArrowheads="1"/>
          </p:cNvSpPr>
          <p:nvPr/>
        </p:nvSpPr>
        <p:spPr bwMode="auto">
          <a:xfrm>
            <a:off x="2606675" y="3679825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住羅馬</a:t>
            </a:r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1724025" y="203835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亞基老</a:t>
            </a:r>
          </a:p>
        </p:txBody>
      </p:sp>
      <p:sp>
        <p:nvSpPr>
          <p:cNvPr id="57376" name="Text Box 32"/>
          <p:cNvSpPr txBox="1">
            <a:spLocks noChangeArrowheads="1"/>
          </p:cNvSpPr>
          <p:nvPr/>
        </p:nvSpPr>
        <p:spPr bwMode="auto">
          <a:xfrm>
            <a:off x="1724025" y="274320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安提帕</a:t>
            </a:r>
          </a:p>
        </p:txBody>
      </p:sp>
      <p:sp>
        <p:nvSpPr>
          <p:cNvPr id="57377" name="Text Box 33"/>
          <p:cNvSpPr txBox="1">
            <a:spLocks noChangeArrowheads="1"/>
          </p:cNvSpPr>
          <p:nvPr/>
        </p:nvSpPr>
        <p:spPr bwMode="auto">
          <a:xfrm>
            <a:off x="1724025" y="1317625"/>
            <a:ext cx="8540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kumimoji="1" lang="en-US" altLang="zh-TW">
                <a:ea typeface="SimHei" panose="02010609060101010101" pitchFamily="49" charset="-122"/>
              </a:rPr>
              <a:t>-II</a:t>
            </a:r>
          </a:p>
        </p:txBody>
      </p:sp>
      <p:cxnSp>
        <p:nvCxnSpPr>
          <p:cNvPr id="57378" name="AutoShape 34"/>
          <p:cNvCxnSpPr>
            <a:cxnSpLocks noChangeShapeType="1"/>
            <a:stCxn id="57352" idx="3"/>
            <a:endCxn id="57375" idx="1"/>
          </p:cNvCxnSpPr>
          <p:nvPr/>
        </p:nvCxnSpPr>
        <p:spPr bwMode="auto">
          <a:xfrm flipV="1">
            <a:off x="1144588" y="2227263"/>
            <a:ext cx="579437" cy="120173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379" name="AutoShape 35"/>
          <p:cNvCxnSpPr>
            <a:cxnSpLocks noChangeShapeType="1"/>
            <a:stCxn id="57352" idx="3"/>
            <a:endCxn id="57376" idx="1"/>
          </p:cNvCxnSpPr>
          <p:nvPr/>
        </p:nvCxnSpPr>
        <p:spPr bwMode="auto">
          <a:xfrm flipV="1">
            <a:off x="1144588" y="2932113"/>
            <a:ext cx="579437" cy="49688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380" name="AutoShape 36"/>
          <p:cNvCxnSpPr>
            <a:cxnSpLocks noChangeShapeType="1"/>
            <a:stCxn id="57352" idx="3"/>
            <a:endCxn id="57377" idx="1"/>
          </p:cNvCxnSpPr>
          <p:nvPr/>
        </p:nvCxnSpPr>
        <p:spPr bwMode="auto">
          <a:xfrm flipV="1">
            <a:off x="1144588" y="1506538"/>
            <a:ext cx="579437" cy="1922462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381" name="Text Box 37"/>
          <p:cNvSpPr txBox="1">
            <a:spLocks noChangeArrowheads="1"/>
          </p:cNvSpPr>
          <p:nvPr/>
        </p:nvSpPr>
        <p:spPr bwMode="auto">
          <a:xfrm>
            <a:off x="2986088" y="4822825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被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父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處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死</a:t>
            </a:r>
          </a:p>
        </p:txBody>
      </p:sp>
      <p:sp>
        <p:nvSpPr>
          <p:cNvPr id="57382" name="AutoShape 38"/>
          <p:cNvSpPr>
            <a:spLocks noChangeArrowheads="1"/>
          </p:cNvSpPr>
          <p:nvPr/>
        </p:nvSpPr>
        <p:spPr bwMode="auto">
          <a:xfrm>
            <a:off x="2927350" y="2413000"/>
            <a:ext cx="1249363" cy="996950"/>
          </a:xfrm>
          <a:prstGeom prst="wedgeRectCallout">
            <a:avLst>
              <a:gd name="adj1" fmla="val -74144"/>
              <a:gd name="adj2" fmla="val -1639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囚禁和殺害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施洗約翰；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戲弄耶穌。</a:t>
            </a:r>
          </a:p>
        </p:txBody>
      </p:sp>
      <p:sp>
        <p:nvSpPr>
          <p:cNvPr id="57383" name="Text Box 39"/>
          <p:cNvSpPr txBox="1">
            <a:spLocks noChangeArrowheads="1"/>
          </p:cNvSpPr>
          <p:nvPr/>
        </p:nvSpPr>
        <p:spPr bwMode="auto">
          <a:xfrm>
            <a:off x="6665913" y="4475163"/>
            <a:ext cx="879475" cy="37623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百尼基</a:t>
            </a:r>
          </a:p>
        </p:txBody>
      </p:sp>
      <p:sp>
        <p:nvSpPr>
          <p:cNvPr id="57384" name="Text Box 40"/>
          <p:cNvSpPr txBox="1">
            <a:spLocks noChangeArrowheads="1"/>
          </p:cNvSpPr>
          <p:nvPr/>
        </p:nvSpPr>
        <p:spPr bwMode="auto">
          <a:xfrm>
            <a:off x="6659563" y="5262563"/>
            <a:ext cx="879475" cy="37623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土西拉</a:t>
            </a:r>
          </a:p>
        </p:txBody>
      </p:sp>
      <p:sp>
        <p:nvSpPr>
          <p:cNvPr id="57385" name="AutoShape 41"/>
          <p:cNvSpPr>
            <a:spLocks noChangeArrowheads="1"/>
          </p:cNvSpPr>
          <p:nvPr/>
        </p:nvSpPr>
        <p:spPr bwMode="auto">
          <a:xfrm>
            <a:off x="366713" y="3932238"/>
            <a:ext cx="828675" cy="996950"/>
          </a:xfrm>
          <a:prstGeom prst="wedgeRectCallout">
            <a:avLst>
              <a:gd name="adj1" fmla="val 1917"/>
              <a:gd name="adj2" fmla="val -78889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屠殺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伯利恆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嬰孩</a:t>
            </a:r>
          </a:p>
        </p:txBody>
      </p:sp>
      <p:sp>
        <p:nvSpPr>
          <p:cNvPr id="57386" name="AutoShape 42"/>
          <p:cNvSpPr>
            <a:spLocks noChangeArrowheads="1"/>
          </p:cNvSpPr>
          <p:nvPr/>
        </p:nvSpPr>
        <p:spPr bwMode="auto">
          <a:xfrm>
            <a:off x="3382963" y="234950"/>
            <a:ext cx="2351087" cy="67945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希律王朝家譜</a:t>
            </a:r>
          </a:p>
        </p:txBody>
      </p:sp>
      <p:cxnSp>
        <p:nvCxnSpPr>
          <p:cNvPr id="57387" name="AutoShape 43"/>
          <p:cNvCxnSpPr>
            <a:cxnSpLocks noChangeShapeType="1"/>
            <a:stCxn id="57362" idx="3"/>
            <a:endCxn id="57353" idx="1"/>
          </p:cNvCxnSpPr>
          <p:nvPr/>
        </p:nvCxnSpPr>
        <p:spPr bwMode="auto">
          <a:xfrm flipV="1">
            <a:off x="2832100" y="3927475"/>
            <a:ext cx="1795463" cy="762000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388" name="AutoShape 44"/>
          <p:cNvCxnSpPr>
            <a:cxnSpLocks noChangeShapeType="1"/>
            <a:stCxn id="57362" idx="3"/>
            <a:endCxn id="57361" idx="1"/>
          </p:cNvCxnSpPr>
          <p:nvPr/>
        </p:nvCxnSpPr>
        <p:spPr bwMode="auto">
          <a:xfrm>
            <a:off x="2832100" y="4689475"/>
            <a:ext cx="1795463" cy="1697038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7390" name="Picture 46" descr="imag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7"/>
          <a:stretch>
            <a:fillRect/>
          </a:stretch>
        </p:blipFill>
        <p:spPr bwMode="auto">
          <a:xfrm>
            <a:off x="144463" y="1738313"/>
            <a:ext cx="1149350" cy="1412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91" name="Text Box 47"/>
          <p:cNvSpPr txBox="1">
            <a:spLocks noChangeArrowheads="1"/>
          </p:cNvSpPr>
          <p:nvPr/>
        </p:nvSpPr>
        <p:spPr bwMode="auto">
          <a:xfrm>
            <a:off x="300038" y="446088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第一代</a:t>
            </a:r>
          </a:p>
        </p:txBody>
      </p:sp>
      <p:sp>
        <p:nvSpPr>
          <p:cNvPr id="57392" name="Text Box 48"/>
          <p:cNvSpPr txBox="1">
            <a:spLocks noChangeArrowheads="1"/>
          </p:cNvSpPr>
          <p:nvPr/>
        </p:nvSpPr>
        <p:spPr bwMode="auto">
          <a:xfrm>
            <a:off x="1706563" y="447675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第二代</a:t>
            </a:r>
          </a:p>
        </p:txBody>
      </p:sp>
      <p:sp>
        <p:nvSpPr>
          <p:cNvPr id="57393" name="Text Box 49"/>
          <p:cNvSpPr txBox="1">
            <a:spLocks noChangeArrowheads="1"/>
          </p:cNvSpPr>
          <p:nvPr/>
        </p:nvSpPr>
        <p:spPr bwMode="auto">
          <a:xfrm>
            <a:off x="4802188" y="1395413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第三代</a:t>
            </a:r>
          </a:p>
        </p:txBody>
      </p:sp>
      <p:sp>
        <p:nvSpPr>
          <p:cNvPr id="57394" name="Text Box 50"/>
          <p:cNvSpPr txBox="1">
            <a:spLocks noChangeArrowheads="1"/>
          </p:cNvSpPr>
          <p:nvPr/>
        </p:nvSpPr>
        <p:spPr bwMode="auto">
          <a:xfrm>
            <a:off x="6840538" y="1398588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第四代</a:t>
            </a:r>
          </a:p>
        </p:txBody>
      </p:sp>
      <p:pic>
        <p:nvPicPr>
          <p:cNvPr id="57396" name="Picture 52" descr="Herod-Agrippa-I-10BC-44AD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3" y="2217738"/>
            <a:ext cx="14033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99" name="Picture 55" descr="Herod_Agrippa_I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2093913"/>
            <a:ext cx="156210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  <p:bldP spid="57347" grpId="0" animBg="1"/>
      <p:bldP spid="5735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1568450" y="5854700"/>
            <a:ext cx="1355725" cy="54768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1571625" y="4413250"/>
            <a:ext cx="1355725" cy="1243013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1571625" y="1143000"/>
            <a:ext cx="1295400" cy="2209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265113" y="3240088"/>
            <a:ext cx="879475" cy="376237"/>
          </a:xfrm>
          <a:prstGeom prst="rect">
            <a:avLst/>
          </a:prstGeom>
          <a:solidFill>
            <a:srgbClr val="FF99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大希律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4627563" y="3738563"/>
            <a:ext cx="1336675" cy="3762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亞基帕一世</a:t>
            </a:r>
          </a:p>
        </p:txBody>
      </p:sp>
      <p:cxnSp>
        <p:nvCxnSpPr>
          <p:cNvPr id="58376" name="AutoShape 8"/>
          <p:cNvCxnSpPr>
            <a:cxnSpLocks noChangeShapeType="1"/>
            <a:stCxn id="58384" idx="3"/>
            <a:endCxn id="58394" idx="1"/>
          </p:cNvCxnSpPr>
          <p:nvPr/>
        </p:nvCxnSpPr>
        <p:spPr bwMode="auto">
          <a:xfrm>
            <a:off x="2832100" y="4689475"/>
            <a:ext cx="1795463" cy="1101725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377" name="AutoShape 9"/>
          <p:cNvSpPr>
            <a:spLocks noChangeArrowheads="1"/>
          </p:cNvSpPr>
          <p:nvPr/>
        </p:nvSpPr>
        <p:spPr bwMode="auto">
          <a:xfrm>
            <a:off x="4627563" y="4387850"/>
            <a:ext cx="1252537" cy="1000125"/>
          </a:xfrm>
          <a:prstGeom prst="wedgeRectCallout">
            <a:avLst>
              <a:gd name="adj1" fmla="val -14514"/>
              <a:gd name="adj2" fmla="val -74602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殺害雅各；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捉拿彼得；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被蟲咬死。</a:t>
            </a:r>
          </a:p>
        </p:txBody>
      </p:sp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6664325" y="3738563"/>
            <a:ext cx="1336675" cy="376237"/>
          </a:xfrm>
          <a:prstGeom prst="rect">
            <a:avLst/>
          </a:prstGeom>
          <a:solidFill>
            <a:srgbClr val="66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亞基帕二世</a:t>
            </a:r>
          </a:p>
        </p:txBody>
      </p:sp>
      <p:cxnSp>
        <p:nvCxnSpPr>
          <p:cNvPr id="58379" name="AutoShape 11"/>
          <p:cNvCxnSpPr>
            <a:cxnSpLocks noChangeShapeType="1"/>
            <a:stCxn id="58375" idx="3"/>
            <a:endCxn id="58378" idx="1"/>
          </p:cNvCxnSpPr>
          <p:nvPr/>
        </p:nvCxnSpPr>
        <p:spPr bwMode="auto">
          <a:xfrm>
            <a:off x="5964238" y="3927475"/>
            <a:ext cx="7000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380" name="AutoShape 12"/>
          <p:cNvSpPr>
            <a:spLocks noChangeArrowheads="1"/>
          </p:cNvSpPr>
          <p:nvPr/>
        </p:nvSpPr>
        <p:spPr bwMode="auto">
          <a:xfrm>
            <a:off x="8250238" y="3352800"/>
            <a:ext cx="715962" cy="776288"/>
          </a:xfrm>
          <a:prstGeom prst="wedgeRectCallout">
            <a:avLst>
              <a:gd name="adj1" fmla="val -81264"/>
              <a:gd name="adj2" fmla="val 22819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審問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保羅</a:t>
            </a:r>
          </a:p>
        </p:txBody>
      </p:sp>
      <p:cxnSp>
        <p:nvCxnSpPr>
          <p:cNvPr id="58381" name="AutoShape 13"/>
          <p:cNvCxnSpPr>
            <a:cxnSpLocks noChangeShapeType="1"/>
          </p:cNvCxnSpPr>
          <p:nvPr/>
        </p:nvCxnSpPr>
        <p:spPr bwMode="auto">
          <a:xfrm rot="10800000" flipH="1">
            <a:off x="6659563" y="4664075"/>
            <a:ext cx="6350" cy="787400"/>
          </a:xfrm>
          <a:prstGeom prst="bentConnector3">
            <a:avLst>
              <a:gd name="adj1" fmla="val -36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82" name="AutoShape 14"/>
          <p:cNvCxnSpPr>
            <a:cxnSpLocks noChangeShapeType="1"/>
            <a:stCxn id="58378" idx="1"/>
          </p:cNvCxnSpPr>
          <p:nvPr/>
        </p:nvCxnSpPr>
        <p:spPr bwMode="auto">
          <a:xfrm rot="10800000" flipV="1">
            <a:off x="6659563" y="3927475"/>
            <a:ext cx="4762" cy="1524000"/>
          </a:xfrm>
          <a:prstGeom prst="bentConnector3">
            <a:avLst>
              <a:gd name="adj1" fmla="val 49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383" name="Text Box 15"/>
          <p:cNvSpPr txBox="1">
            <a:spLocks noChangeArrowheads="1"/>
          </p:cNvSpPr>
          <p:nvPr/>
        </p:nvSpPr>
        <p:spPr bwMode="auto">
          <a:xfrm>
            <a:off x="4627563" y="6197600"/>
            <a:ext cx="879475" cy="37623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希羅底</a:t>
            </a:r>
          </a:p>
        </p:txBody>
      </p:sp>
      <p:sp>
        <p:nvSpPr>
          <p:cNvPr id="58384" name="Text Box 16"/>
          <p:cNvSpPr txBox="1">
            <a:spLocks noChangeArrowheads="1"/>
          </p:cNvSpPr>
          <p:nvPr/>
        </p:nvSpPr>
        <p:spPr bwMode="auto">
          <a:xfrm>
            <a:off x="1724025" y="4500563"/>
            <a:ext cx="1108075" cy="376237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亞里多布</a:t>
            </a:r>
          </a:p>
        </p:txBody>
      </p:sp>
      <p:cxnSp>
        <p:nvCxnSpPr>
          <p:cNvPr id="58385" name="AutoShape 17"/>
          <p:cNvCxnSpPr>
            <a:cxnSpLocks noChangeShapeType="1"/>
            <a:stCxn id="58374" idx="3"/>
            <a:endCxn id="58384" idx="1"/>
          </p:cNvCxnSpPr>
          <p:nvPr/>
        </p:nvCxnSpPr>
        <p:spPr bwMode="auto">
          <a:xfrm>
            <a:off x="1144588" y="3429000"/>
            <a:ext cx="579437" cy="12604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386" name="Text Box 18"/>
          <p:cNvSpPr txBox="1">
            <a:spLocks noChangeArrowheads="1"/>
          </p:cNvSpPr>
          <p:nvPr/>
        </p:nvSpPr>
        <p:spPr bwMode="auto">
          <a:xfrm>
            <a:off x="1724025" y="5181600"/>
            <a:ext cx="1108075" cy="376238"/>
          </a:xfrm>
          <a:prstGeom prst="rect">
            <a:avLst/>
          </a:prstGeom>
          <a:solidFill>
            <a:srgbClr val="CC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亞歷山大</a:t>
            </a:r>
          </a:p>
        </p:txBody>
      </p:sp>
      <p:cxnSp>
        <p:nvCxnSpPr>
          <p:cNvPr id="58387" name="AutoShape 19"/>
          <p:cNvCxnSpPr>
            <a:cxnSpLocks noChangeShapeType="1"/>
            <a:stCxn id="58374" idx="3"/>
            <a:endCxn id="58386" idx="1"/>
          </p:cNvCxnSpPr>
          <p:nvPr/>
        </p:nvCxnSpPr>
        <p:spPr bwMode="auto">
          <a:xfrm>
            <a:off x="1144588" y="3429000"/>
            <a:ext cx="579437" cy="194151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388" name="Text Box 20"/>
          <p:cNvSpPr txBox="1">
            <a:spLocks noChangeArrowheads="1"/>
          </p:cNvSpPr>
          <p:nvPr/>
        </p:nvSpPr>
        <p:spPr bwMode="auto">
          <a:xfrm>
            <a:off x="1724025" y="3676650"/>
            <a:ext cx="790575" cy="376238"/>
          </a:xfrm>
          <a:prstGeom prst="rect">
            <a:avLst/>
          </a:prstGeom>
          <a:solidFill>
            <a:srgbClr val="CCFF33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kumimoji="1" lang="en-US" altLang="zh-TW">
                <a:ea typeface="SimHei" panose="02010609060101010101" pitchFamily="49" charset="-122"/>
              </a:rPr>
              <a:t>-I</a:t>
            </a:r>
          </a:p>
        </p:txBody>
      </p:sp>
      <p:cxnSp>
        <p:nvCxnSpPr>
          <p:cNvPr id="58389" name="AutoShape 21"/>
          <p:cNvCxnSpPr>
            <a:cxnSpLocks noChangeShapeType="1"/>
            <a:stCxn id="58374" idx="3"/>
            <a:endCxn id="58388" idx="1"/>
          </p:cNvCxnSpPr>
          <p:nvPr/>
        </p:nvCxnSpPr>
        <p:spPr bwMode="auto">
          <a:xfrm>
            <a:off x="1144588" y="3429000"/>
            <a:ext cx="579437" cy="436563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390" name="Text Box 22"/>
          <p:cNvSpPr txBox="1">
            <a:spLocks noChangeArrowheads="1"/>
          </p:cNvSpPr>
          <p:nvPr/>
        </p:nvSpPr>
        <p:spPr bwMode="auto">
          <a:xfrm>
            <a:off x="1724025" y="5948363"/>
            <a:ext cx="1108075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安提帕特</a:t>
            </a:r>
          </a:p>
        </p:txBody>
      </p:sp>
      <p:cxnSp>
        <p:nvCxnSpPr>
          <p:cNvPr id="58391" name="AutoShape 23"/>
          <p:cNvCxnSpPr>
            <a:cxnSpLocks noChangeShapeType="1"/>
            <a:stCxn id="58374" idx="3"/>
            <a:endCxn id="58390" idx="1"/>
          </p:cNvCxnSpPr>
          <p:nvPr/>
        </p:nvCxnSpPr>
        <p:spPr bwMode="auto">
          <a:xfrm>
            <a:off x="1144588" y="3429000"/>
            <a:ext cx="579437" cy="270827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392" name="Text Box 24"/>
          <p:cNvSpPr txBox="1">
            <a:spLocks noChangeArrowheads="1"/>
          </p:cNvSpPr>
          <p:nvPr/>
        </p:nvSpPr>
        <p:spPr bwMode="auto">
          <a:xfrm>
            <a:off x="6650038" y="6197600"/>
            <a:ext cx="879475" cy="37623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撒羅米</a:t>
            </a:r>
          </a:p>
        </p:txBody>
      </p:sp>
      <p:cxnSp>
        <p:nvCxnSpPr>
          <p:cNvPr id="58393" name="AutoShape 25"/>
          <p:cNvCxnSpPr>
            <a:cxnSpLocks noChangeShapeType="1"/>
            <a:stCxn id="58383" idx="3"/>
            <a:endCxn id="58392" idx="1"/>
          </p:cNvCxnSpPr>
          <p:nvPr/>
        </p:nvCxnSpPr>
        <p:spPr bwMode="auto">
          <a:xfrm>
            <a:off x="5507038" y="6386513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394" name="Text Box 26"/>
          <p:cNvSpPr txBox="1">
            <a:spLocks noChangeArrowheads="1"/>
          </p:cNvSpPr>
          <p:nvPr/>
        </p:nvSpPr>
        <p:spPr bwMode="auto">
          <a:xfrm>
            <a:off x="4627563" y="5602288"/>
            <a:ext cx="1565275" cy="3762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加希斯的希律</a:t>
            </a:r>
          </a:p>
        </p:txBody>
      </p:sp>
      <p:sp>
        <p:nvSpPr>
          <p:cNvPr id="58395" name="Text Box 27"/>
          <p:cNvSpPr txBox="1">
            <a:spLocks noChangeArrowheads="1"/>
          </p:cNvSpPr>
          <p:nvPr/>
        </p:nvSpPr>
        <p:spPr bwMode="auto">
          <a:xfrm>
            <a:off x="2867025" y="1066800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分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封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的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王</a:t>
            </a:r>
          </a:p>
        </p:txBody>
      </p:sp>
      <p:sp>
        <p:nvSpPr>
          <p:cNvPr id="58396" name="Text Box 28"/>
          <p:cNvSpPr txBox="1">
            <a:spLocks noChangeArrowheads="1"/>
          </p:cNvSpPr>
          <p:nvPr/>
        </p:nvSpPr>
        <p:spPr bwMode="auto">
          <a:xfrm>
            <a:off x="2606675" y="3679825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住羅馬</a:t>
            </a:r>
          </a:p>
        </p:txBody>
      </p:sp>
      <p:sp>
        <p:nvSpPr>
          <p:cNvPr id="58397" name="Text Box 29"/>
          <p:cNvSpPr txBox="1">
            <a:spLocks noChangeArrowheads="1"/>
          </p:cNvSpPr>
          <p:nvPr/>
        </p:nvSpPr>
        <p:spPr bwMode="auto">
          <a:xfrm>
            <a:off x="1724025" y="203835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亞基老</a:t>
            </a:r>
          </a:p>
        </p:txBody>
      </p:sp>
      <p:sp>
        <p:nvSpPr>
          <p:cNvPr id="58398" name="Text Box 30"/>
          <p:cNvSpPr txBox="1">
            <a:spLocks noChangeArrowheads="1"/>
          </p:cNvSpPr>
          <p:nvPr/>
        </p:nvSpPr>
        <p:spPr bwMode="auto">
          <a:xfrm>
            <a:off x="1724025" y="2743200"/>
            <a:ext cx="879475" cy="376238"/>
          </a:xfrm>
          <a:prstGeom prst="rect">
            <a:avLst/>
          </a:prstGeom>
          <a:solidFill>
            <a:srgbClr val="FF99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安提帕</a:t>
            </a:r>
          </a:p>
        </p:txBody>
      </p:sp>
      <p:sp>
        <p:nvSpPr>
          <p:cNvPr id="58399" name="Text Box 31"/>
          <p:cNvSpPr txBox="1">
            <a:spLocks noChangeArrowheads="1"/>
          </p:cNvSpPr>
          <p:nvPr/>
        </p:nvSpPr>
        <p:spPr bwMode="auto">
          <a:xfrm>
            <a:off x="1724025" y="1317625"/>
            <a:ext cx="8540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kumimoji="1" lang="en-US" altLang="zh-TW">
                <a:ea typeface="SimHei" panose="02010609060101010101" pitchFamily="49" charset="-122"/>
              </a:rPr>
              <a:t>-II</a:t>
            </a:r>
          </a:p>
        </p:txBody>
      </p:sp>
      <p:cxnSp>
        <p:nvCxnSpPr>
          <p:cNvPr id="58400" name="AutoShape 32"/>
          <p:cNvCxnSpPr>
            <a:cxnSpLocks noChangeShapeType="1"/>
            <a:stCxn id="58374" idx="3"/>
            <a:endCxn id="58397" idx="1"/>
          </p:cNvCxnSpPr>
          <p:nvPr/>
        </p:nvCxnSpPr>
        <p:spPr bwMode="auto">
          <a:xfrm flipV="1">
            <a:off x="1144588" y="2227263"/>
            <a:ext cx="579437" cy="120173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401" name="AutoShape 33"/>
          <p:cNvCxnSpPr>
            <a:cxnSpLocks noChangeShapeType="1"/>
            <a:stCxn id="58374" idx="3"/>
            <a:endCxn id="58398" idx="1"/>
          </p:cNvCxnSpPr>
          <p:nvPr/>
        </p:nvCxnSpPr>
        <p:spPr bwMode="auto">
          <a:xfrm flipV="1">
            <a:off x="1144588" y="2932113"/>
            <a:ext cx="579437" cy="496887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402" name="AutoShape 34"/>
          <p:cNvCxnSpPr>
            <a:cxnSpLocks noChangeShapeType="1"/>
            <a:stCxn id="58374" idx="3"/>
            <a:endCxn id="58399" idx="1"/>
          </p:cNvCxnSpPr>
          <p:nvPr/>
        </p:nvCxnSpPr>
        <p:spPr bwMode="auto">
          <a:xfrm flipV="1">
            <a:off x="1144588" y="1506538"/>
            <a:ext cx="579437" cy="1922462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403" name="Text Box 35"/>
          <p:cNvSpPr txBox="1">
            <a:spLocks noChangeArrowheads="1"/>
          </p:cNvSpPr>
          <p:nvPr/>
        </p:nvSpPr>
        <p:spPr bwMode="auto">
          <a:xfrm>
            <a:off x="2986088" y="4822825"/>
            <a:ext cx="412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被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父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處</a:t>
            </a:r>
          </a:p>
          <a:p>
            <a:r>
              <a:rPr kumimoji="1" lang="zh-TW" altLang="en-US">
                <a:solidFill>
                  <a:srgbClr val="CC0000"/>
                </a:solidFill>
                <a:ea typeface="SimHei" panose="02010609060101010101" pitchFamily="49" charset="-122"/>
              </a:rPr>
              <a:t>死</a:t>
            </a:r>
          </a:p>
        </p:txBody>
      </p:sp>
      <p:sp>
        <p:nvSpPr>
          <p:cNvPr id="58404" name="AutoShape 36"/>
          <p:cNvSpPr>
            <a:spLocks noChangeArrowheads="1"/>
          </p:cNvSpPr>
          <p:nvPr/>
        </p:nvSpPr>
        <p:spPr bwMode="auto">
          <a:xfrm>
            <a:off x="2927350" y="2413000"/>
            <a:ext cx="1249363" cy="996950"/>
          </a:xfrm>
          <a:prstGeom prst="wedgeRectCallout">
            <a:avLst>
              <a:gd name="adj1" fmla="val -74144"/>
              <a:gd name="adj2" fmla="val -1639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囚禁和殺害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施洗約翰；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戲弄耶穌。</a:t>
            </a:r>
          </a:p>
        </p:txBody>
      </p:sp>
      <p:sp>
        <p:nvSpPr>
          <p:cNvPr id="58405" name="Text Box 37"/>
          <p:cNvSpPr txBox="1">
            <a:spLocks noChangeArrowheads="1"/>
          </p:cNvSpPr>
          <p:nvPr/>
        </p:nvSpPr>
        <p:spPr bwMode="auto">
          <a:xfrm>
            <a:off x="6665913" y="4475163"/>
            <a:ext cx="879475" cy="37623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百尼基</a:t>
            </a:r>
          </a:p>
        </p:txBody>
      </p:sp>
      <p:sp>
        <p:nvSpPr>
          <p:cNvPr id="58406" name="Text Box 38"/>
          <p:cNvSpPr txBox="1">
            <a:spLocks noChangeArrowheads="1"/>
          </p:cNvSpPr>
          <p:nvPr/>
        </p:nvSpPr>
        <p:spPr bwMode="auto">
          <a:xfrm>
            <a:off x="6659563" y="5262563"/>
            <a:ext cx="879475" cy="37623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>
                <a:ea typeface="SimHei" panose="02010609060101010101" pitchFamily="49" charset="-122"/>
              </a:rPr>
              <a:t>土西拉</a:t>
            </a:r>
          </a:p>
        </p:txBody>
      </p:sp>
      <p:sp>
        <p:nvSpPr>
          <p:cNvPr id="58407" name="AutoShape 39"/>
          <p:cNvSpPr>
            <a:spLocks noChangeArrowheads="1"/>
          </p:cNvSpPr>
          <p:nvPr/>
        </p:nvSpPr>
        <p:spPr bwMode="auto">
          <a:xfrm>
            <a:off x="7775575" y="5213350"/>
            <a:ext cx="1022350" cy="430213"/>
          </a:xfrm>
          <a:prstGeom prst="wedgeRectCallout">
            <a:avLst>
              <a:gd name="adj1" fmla="val -71583"/>
              <a:gd name="adj2" fmla="val -4981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kumimoji="1" lang="zh-TW" altLang="en-US" sz="1600">
                <a:ea typeface="SimHei" panose="02010609060101010101" pitchFamily="49" charset="-122"/>
              </a:rPr>
              <a:t>嫁腓力斯</a:t>
            </a:r>
          </a:p>
        </p:txBody>
      </p:sp>
      <p:sp>
        <p:nvSpPr>
          <p:cNvPr id="58408" name="AutoShape 40"/>
          <p:cNvSpPr>
            <a:spLocks noChangeArrowheads="1"/>
          </p:cNvSpPr>
          <p:nvPr/>
        </p:nvSpPr>
        <p:spPr bwMode="auto">
          <a:xfrm>
            <a:off x="366713" y="3932238"/>
            <a:ext cx="828675" cy="996950"/>
          </a:xfrm>
          <a:prstGeom prst="wedgeRectCallout">
            <a:avLst>
              <a:gd name="adj1" fmla="val 1917"/>
              <a:gd name="adj2" fmla="val -78889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屠殺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伯利恆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嬰孩</a:t>
            </a:r>
          </a:p>
        </p:txBody>
      </p:sp>
      <p:sp>
        <p:nvSpPr>
          <p:cNvPr id="58409" name="AutoShape 41"/>
          <p:cNvSpPr>
            <a:spLocks noChangeArrowheads="1"/>
          </p:cNvSpPr>
          <p:nvPr/>
        </p:nvSpPr>
        <p:spPr bwMode="auto">
          <a:xfrm>
            <a:off x="7747000" y="4295775"/>
            <a:ext cx="1225550" cy="779463"/>
          </a:xfrm>
          <a:prstGeom prst="wedgeRectCallout">
            <a:avLst>
              <a:gd name="adj1" fmla="val -64898"/>
              <a:gd name="adj2" fmla="val -3769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後來作提多</a:t>
            </a:r>
          </a:p>
          <a:p>
            <a:pPr algn="ctr">
              <a:spcAft>
                <a:spcPct val="20000"/>
              </a:spcAft>
            </a:pPr>
            <a:r>
              <a:rPr kumimoji="1" lang="zh-TW" altLang="en-US" sz="1600">
                <a:ea typeface="SimHei" panose="02010609060101010101" pitchFamily="49" charset="-122"/>
              </a:rPr>
              <a:t>太子之情婦</a:t>
            </a:r>
          </a:p>
        </p:txBody>
      </p:sp>
      <p:sp>
        <p:nvSpPr>
          <p:cNvPr id="58410" name="AutoShape 42"/>
          <p:cNvSpPr>
            <a:spLocks noChangeArrowheads="1"/>
          </p:cNvSpPr>
          <p:nvPr/>
        </p:nvSpPr>
        <p:spPr bwMode="auto">
          <a:xfrm>
            <a:off x="3382963" y="234950"/>
            <a:ext cx="2351087" cy="67945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kumimoji="1" lang="zh-TW" altLang="en-US" sz="2400">
                <a:ea typeface="SimHei" panose="02010609060101010101" pitchFamily="49" charset="-122"/>
              </a:rPr>
              <a:t>希律王朝家譜</a:t>
            </a:r>
          </a:p>
        </p:txBody>
      </p:sp>
      <p:cxnSp>
        <p:nvCxnSpPr>
          <p:cNvPr id="58411" name="AutoShape 43"/>
          <p:cNvCxnSpPr>
            <a:cxnSpLocks noChangeShapeType="1"/>
            <a:stCxn id="58384" idx="3"/>
            <a:endCxn id="58375" idx="1"/>
          </p:cNvCxnSpPr>
          <p:nvPr/>
        </p:nvCxnSpPr>
        <p:spPr bwMode="auto">
          <a:xfrm flipV="1">
            <a:off x="2832100" y="3927475"/>
            <a:ext cx="1795463" cy="762000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412" name="AutoShape 44"/>
          <p:cNvCxnSpPr>
            <a:cxnSpLocks noChangeShapeType="1"/>
            <a:stCxn id="58384" idx="3"/>
            <a:endCxn id="58383" idx="1"/>
          </p:cNvCxnSpPr>
          <p:nvPr/>
        </p:nvCxnSpPr>
        <p:spPr bwMode="auto">
          <a:xfrm>
            <a:off x="2832100" y="4689475"/>
            <a:ext cx="1795463" cy="1697038"/>
          </a:xfrm>
          <a:prstGeom prst="bentConnector3">
            <a:avLst>
              <a:gd name="adj1" fmla="val 4995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8414" name="Picture 46" descr="imag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7"/>
          <a:stretch>
            <a:fillRect/>
          </a:stretch>
        </p:blipFill>
        <p:spPr bwMode="auto">
          <a:xfrm>
            <a:off x="144463" y="1738313"/>
            <a:ext cx="1149350" cy="1412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415" name="Text Box 47"/>
          <p:cNvSpPr txBox="1">
            <a:spLocks noChangeArrowheads="1"/>
          </p:cNvSpPr>
          <p:nvPr/>
        </p:nvSpPr>
        <p:spPr bwMode="auto">
          <a:xfrm>
            <a:off x="300038" y="446088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第一代</a:t>
            </a:r>
          </a:p>
        </p:txBody>
      </p:sp>
      <p:sp>
        <p:nvSpPr>
          <p:cNvPr id="58416" name="Text Box 48"/>
          <p:cNvSpPr txBox="1">
            <a:spLocks noChangeArrowheads="1"/>
          </p:cNvSpPr>
          <p:nvPr/>
        </p:nvSpPr>
        <p:spPr bwMode="auto">
          <a:xfrm>
            <a:off x="1706563" y="447675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第二代</a:t>
            </a:r>
          </a:p>
        </p:txBody>
      </p:sp>
      <p:sp>
        <p:nvSpPr>
          <p:cNvPr id="58417" name="Text Box 49"/>
          <p:cNvSpPr txBox="1">
            <a:spLocks noChangeArrowheads="1"/>
          </p:cNvSpPr>
          <p:nvPr/>
        </p:nvSpPr>
        <p:spPr bwMode="auto">
          <a:xfrm>
            <a:off x="4802188" y="1395413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第三代</a:t>
            </a:r>
          </a:p>
        </p:txBody>
      </p:sp>
      <p:sp>
        <p:nvSpPr>
          <p:cNvPr id="58418" name="Text Box 50"/>
          <p:cNvSpPr txBox="1">
            <a:spLocks noChangeArrowheads="1"/>
          </p:cNvSpPr>
          <p:nvPr/>
        </p:nvSpPr>
        <p:spPr bwMode="auto">
          <a:xfrm>
            <a:off x="6840538" y="1398588"/>
            <a:ext cx="955675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</a:rPr>
              <a:t>第四代</a:t>
            </a:r>
          </a:p>
        </p:txBody>
      </p:sp>
      <p:pic>
        <p:nvPicPr>
          <p:cNvPr id="58420" name="Picture 52" descr="Herod-Agrippa-I-10BC-44AD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3" y="2217738"/>
            <a:ext cx="14033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423" name="Picture 55" descr="Herod_Agrippa_I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2093913"/>
            <a:ext cx="156210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0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Rectangle 29"/>
          <p:cNvSpPr>
            <a:spLocks noChangeArrowheads="1"/>
          </p:cNvSpPr>
          <p:nvPr/>
        </p:nvSpPr>
        <p:spPr bwMode="auto">
          <a:xfrm>
            <a:off x="5942013" y="6105525"/>
            <a:ext cx="477837" cy="258763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5946775" y="4514850"/>
            <a:ext cx="477838" cy="258763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938838" y="3524250"/>
            <a:ext cx="477837" cy="258763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6403975" y="1933575"/>
            <a:ext cx="477838" cy="258763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052" name="Picture 4" descr="agrippa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00688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3" name="Freeform 5"/>
          <p:cNvSpPr>
            <a:spLocks/>
          </p:cNvSpPr>
          <p:nvPr/>
        </p:nvSpPr>
        <p:spPr bwMode="auto">
          <a:xfrm>
            <a:off x="3463925" y="541338"/>
            <a:ext cx="741363" cy="715962"/>
          </a:xfrm>
          <a:custGeom>
            <a:avLst/>
            <a:gdLst>
              <a:gd name="T0" fmla="*/ 233 w 467"/>
              <a:gd name="T1" fmla="*/ 0 h 451"/>
              <a:gd name="T2" fmla="*/ 128 w 467"/>
              <a:gd name="T3" fmla="*/ 128 h 451"/>
              <a:gd name="T4" fmla="*/ 0 w 467"/>
              <a:gd name="T5" fmla="*/ 261 h 451"/>
              <a:gd name="T6" fmla="*/ 61 w 467"/>
              <a:gd name="T7" fmla="*/ 308 h 451"/>
              <a:gd name="T8" fmla="*/ 92 w 467"/>
              <a:gd name="T9" fmla="*/ 427 h 451"/>
              <a:gd name="T10" fmla="*/ 115 w 467"/>
              <a:gd name="T11" fmla="*/ 451 h 451"/>
              <a:gd name="T12" fmla="*/ 176 w 467"/>
              <a:gd name="T13" fmla="*/ 429 h 451"/>
              <a:gd name="T14" fmla="*/ 202 w 467"/>
              <a:gd name="T15" fmla="*/ 395 h 451"/>
              <a:gd name="T16" fmla="*/ 245 w 467"/>
              <a:gd name="T17" fmla="*/ 287 h 451"/>
              <a:gd name="T18" fmla="*/ 269 w 467"/>
              <a:gd name="T19" fmla="*/ 266 h 451"/>
              <a:gd name="T20" fmla="*/ 391 w 467"/>
              <a:gd name="T21" fmla="*/ 218 h 451"/>
              <a:gd name="T22" fmla="*/ 437 w 467"/>
              <a:gd name="T23" fmla="*/ 145 h 451"/>
              <a:gd name="T24" fmla="*/ 467 w 467"/>
              <a:gd name="T25" fmla="*/ 67 h 451"/>
              <a:gd name="T26" fmla="*/ 434 w 467"/>
              <a:gd name="T27" fmla="*/ 30 h 451"/>
              <a:gd name="T28" fmla="*/ 403 w 467"/>
              <a:gd name="T29" fmla="*/ 12 h 451"/>
              <a:gd name="T30" fmla="*/ 367 w 467"/>
              <a:gd name="T31" fmla="*/ 11 h 451"/>
              <a:gd name="T32" fmla="*/ 316 w 467"/>
              <a:gd name="T33" fmla="*/ 35 h 451"/>
              <a:gd name="T34" fmla="*/ 274 w 467"/>
              <a:gd name="T35" fmla="*/ 32 h 451"/>
              <a:gd name="T36" fmla="*/ 233 w 467"/>
              <a:gd name="T37" fmla="*/ 0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67" h="451">
                <a:moveTo>
                  <a:pt x="233" y="0"/>
                </a:moveTo>
                <a:lnTo>
                  <a:pt x="128" y="128"/>
                </a:lnTo>
                <a:lnTo>
                  <a:pt x="0" y="261"/>
                </a:lnTo>
                <a:lnTo>
                  <a:pt x="61" y="308"/>
                </a:lnTo>
                <a:lnTo>
                  <a:pt x="92" y="427"/>
                </a:lnTo>
                <a:lnTo>
                  <a:pt x="115" y="451"/>
                </a:lnTo>
                <a:lnTo>
                  <a:pt x="176" y="429"/>
                </a:lnTo>
                <a:lnTo>
                  <a:pt x="202" y="395"/>
                </a:lnTo>
                <a:lnTo>
                  <a:pt x="245" y="287"/>
                </a:lnTo>
                <a:lnTo>
                  <a:pt x="269" y="266"/>
                </a:lnTo>
                <a:lnTo>
                  <a:pt x="391" y="218"/>
                </a:lnTo>
                <a:lnTo>
                  <a:pt x="437" y="145"/>
                </a:lnTo>
                <a:lnTo>
                  <a:pt x="467" y="67"/>
                </a:lnTo>
                <a:lnTo>
                  <a:pt x="434" y="30"/>
                </a:lnTo>
                <a:lnTo>
                  <a:pt x="403" y="12"/>
                </a:lnTo>
                <a:lnTo>
                  <a:pt x="367" y="11"/>
                </a:lnTo>
                <a:lnTo>
                  <a:pt x="316" y="35"/>
                </a:lnTo>
                <a:lnTo>
                  <a:pt x="274" y="32"/>
                </a:lnTo>
                <a:lnTo>
                  <a:pt x="233" y="0"/>
                </a:lnTo>
                <a:close/>
              </a:path>
            </a:pathLst>
          </a:custGeom>
          <a:solidFill>
            <a:srgbClr val="CC9900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4" name="Freeform 6"/>
          <p:cNvSpPr>
            <a:spLocks/>
          </p:cNvSpPr>
          <p:nvPr/>
        </p:nvSpPr>
        <p:spPr bwMode="auto">
          <a:xfrm>
            <a:off x="2670175" y="1504950"/>
            <a:ext cx="2525713" cy="1711325"/>
          </a:xfrm>
          <a:custGeom>
            <a:avLst/>
            <a:gdLst>
              <a:gd name="T0" fmla="*/ 19 w 1591"/>
              <a:gd name="T1" fmla="*/ 360 h 1078"/>
              <a:gd name="T2" fmla="*/ 31 w 1591"/>
              <a:gd name="T3" fmla="*/ 286 h 1078"/>
              <a:gd name="T4" fmla="*/ 14 w 1591"/>
              <a:gd name="T5" fmla="*/ 190 h 1078"/>
              <a:gd name="T6" fmla="*/ 0 w 1591"/>
              <a:gd name="T7" fmla="*/ 149 h 1078"/>
              <a:gd name="T8" fmla="*/ 43 w 1591"/>
              <a:gd name="T9" fmla="*/ 89 h 1078"/>
              <a:gd name="T10" fmla="*/ 129 w 1591"/>
              <a:gd name="T11" fmla="*/ 12 h 1078"/>
              <a:gd name="T12" fmla="*/ 196 w 1591"/>
              <a:gd name="T13" fmla="*/ 0 h 1078"/>
              <a:gd name="T14" fmla="*/ 345 w 1591"/>
              <a:gd name="T15" fmla="*/ 14 h 1078"/>
              <a:gd name="T16" fmla="*/ 420 w 1591"/>
              <a:gd name="T17" fmla="*/ 60 h 1078"/>
              <a:gd name="T18" fmla="*/ 453 w 1591"/>
              <a:gd name="T19" fmla="*/ 132 h 1078"/>
              <a:gd name="T20" fmla="*/ 410 w 1591"/>
              <a:gd name="T21" fmla="*/ 370 h 1078"/>
              <a:gd name="T22" fmla="*/ 434 w 1591"/>
              <a:gd name="T23" fmla="*/ 403 h 1078"/>
              <a:gd name="T24" fmla="*/ 616 w 1591"/>
              <a:gd name="T25" fmla="*/ 398 h 1078"/>
              <a:gd name="T26" fmla="*/ 729 w 1591"/>
              <a:gd name="T27" fmla="*/ 358 h 1078"/>
              <a:gd name="T28" fmla="*/ 806 w 1591"/>
              <a:gd name="T29" fmla="*/ 346 h 1078"/>
              <a:gd name="T30" fmla="*/ 940 w 1591"/>
              <a:gd name="T31" fmla="*/ 350 h 1078"/>
              <a:gd name="T32" fmla="*/ 1034 w 1591"/>
              <a:gd name="T33" fmla="*/ 336 h 1078"/>
              <a:gd name="T34" fmla="*/ 1137 w 1591"/>
              <a:gd name="T35" fmla="*/ 281 h 1078"/>
              <a:gd name="T36" fmla="*/ 1192 w 1591"/>
              <a:gd name="T37" fmla="*/ 247 h 1078"/>
              <a:gd name="T38" fmla="*/ 1238 w 1591"/>
              <a:gd name="T39" fmla="*/ 228 h 1078"/>
              <a:gd name="T40" fmla="*/ 1291 w 1591"/>
              <a:gd name="T41" fmla="*/ 235 h 1078"/>
              <a:gd name="T42" fmla="*/ 1399 w 1591"/>
              <a:gd name="T43" fmla="*/ 386 h 1078"/>
              <a:gd name="T44" fmla="*/ 1500 w 1591"/>
              <a:gd name="T45" fmla="*/ 499 h 1078"/>
              <a:gd name="T46" fmla="*/ 1550 w 1591"/>
              <a:gd name="T47" fmla="*/ 554 h 1078"/>
              <a:gd name="T48" fmla="*/ 1591 w 1591"/>
              <a:gd name="T49" fmla="*/ 938 h 1078"/>
              <a:gd name="T50" fmla="*/ 1586 w 1591"/>
              <a:gd name="T51" fmla="*/ 1006 h 1078"/>
              <a:gd name="T52" fmla="*/ 1574 w 1591"/>
              <a:gd name="T53" fmla="*/ 1037 h 1078"/>
              <a:gd name="T54" fmla="*/ 1507 w 1591"/>
              <a:gd name="T55" fmla="*/ 1075 h 1078"/>
              <a:gd name="T56" fmla="*/ 1454 w 1591"/>
              <a:gd name="T57" fmla="*/ 1078 h 1078"/>
              <a:gd name="T58" fmla="*/ 1228 w 1591"/>
              <a:gd name="T59" fmla="*/ 1003 h 1078"/>
              <a:gd name="T60" fmla="*/ 1063 w 1591"/>
              <a:gd name="T61" fmla="*/ 943 h 1078"/>
              <a:gd name="T62" fmla="*/ 984 w 1591"/>
              <a:gd name="T63" fmla="*/ 936 h 1078"/>
              <a:gd name="T64" fmla="*/ 816 w 1591"/>
              <a:gd name="T65" fmla="*/ 958 h 1078"/>
              <a:gd name="T66" fmla="*/ 705 w 1591"/>
              <a:gd name="T67" fmla="*/ 931 h 1078"/>
              <a:gd name="T68" fmla="*/ 645 w 1591"/>
              <a:gd name="T69" fmla="*/ 886 h 1078"/>
              <a:gd name="T70" fmla="*/ 566 w 1591"/>
              <a:gd name="T71" fmla="*/ 809 h 1078"/>
              <a:gd name="T72" fmla="*/ 530 w 1591"/>
              <a:gd name="T73" fmla="*/ 809 h 1078"/>
              <a:gd name="T74" fmla="*/ 408 w 1591"/>
              <a:gd name="T75" fmla="*/ 852 h 1078"/>
              <a:gd name="T76" fmla="*/ 362 w 1591"/>
              <a:gd name="T77" fmla="*/ 871 h 1078"/>
              <a:gd name="T78" fmla="*/ 331 w 1591"/>
              <a:gd name="T79" fmla="*/ 869 h 1078"/>
              <a:gd name="T80" fmla="*/ 319 w 1591"/>
              <a:gd name="T81" fmla="*/ 838 h 1078"/>
              <a:gd name="T82" fmla="*/ 336 w 1591"/>
              <a:gd name="T83" fmla="*/ 761 h 1078"/>
              <a:gd name="T84" fmla="*/ 348 w 1591"/>
              <a:gd name="T85" fmla="*/ 706 h 1078"/>
              <a:gd name="T86" fmla="*/ 328 w 1591"/>
              <a:gd name="T87" fmla="*/ 677 h 1078"/>
              <a:gd name="T88" fmla="*/ 254 w 1591"/>
              <a:gd name="T89" fmla="*/ 682 h 1078"/>
              <a:gd name="T90" fmla="*/ 192 w 1591"/>
              <a:gd name="T91" fmla="*/ 710 h 1078"/>
              <a:gd name="T92" fmla="*/ 117 w 1591"/>
              <a:gd name="T93" fmla="*/ 713 h 1078"/>
              <a:gd name="T94" fmla="*/ 110 w 1591"/>
              <a:gd name="T95" fmla="*/ 677 h 1078"/>
              <a:gd name="T96" fmla="*/ 93 w 1591"/>
              <a:gd name="T97" fmla="*/ 650 h 1078"/>
              <a:gd name="T98" fmla="*/ 98 w 1591"/>
              <a:gd name="T99" fmla="*/ 562 h 1078"/>
              <a:gd name="T100" fmla="*/ 105 w 1591"/>
              <a:gd name="T101" fmla="*/ 478 h 1078"/>
              <a:gd name="T102" fmla="*/ 93 w 1591"/>
              <a:gd name="T103" fmla="*/ 420 h 1078"/>
              <a:gd name="T104" fmla="*/ 76 w 1591"/>
              <a:gd name="T105" fmla="*/ 391 h 1078"/>
              <a:gd name="T106" fmla="*/ 38 w 1591"/>
              <a:gd name="T107" fmla="*/ 389 h 1078"/>
              <a:gd name="T108" fmla="*/ 19 w 1591"/>
              <a:gd name="T109" fmla="*/ 360 h 1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91" h="1078">
                <a:moveTo>
                  <a:pt x="19" y="360"/>
                </a:moveTo>
                <a:lnTo>
                  <a:pt x="31" y="286"/>
                </a:lnTo>
                <a:lnTo>
                  <a:pt x="14" y="190"/>
                </a:lnTo>
                <a:lnTo>
                  <a:pt x="0" y="149"/>
                </a:lnTo>
                <a:lnTo>
                  <a:pt x="43" y="89"/>
                </a:lnTo>
                <a:lnTo>
                  <a:pt x="129" y="12"/>
                </a:lnTo>
                <a:lnTo>
                  <a:pt x="196" y="0"/>
                </a:lnTo>
                <a:lnTo>
                  <a:pt x="345" y="14"/>
                </a:lnTo>
                <a:lnTo>
                  <a:pt x="420" y="60"/>
                </a:lnTo>
                <a:lnTo>
                  <a:pt x="453" y="132"/>
                </a:lnTo>
                <a:lnTo>
                  <a:pt x="410" y="370"/>
                </a:lnTo>
                <a:lnTo>
                  <a:pt x="434" y="403"/>
                </a:lnTo>
                <a:lnTo>
                  <a:pt x="616" y="398"/>
                </a:lnTo>
                <a:lnTo>
                  <a:pt x="729" y="358"/>
                </a:lnTo>
                <a:lnTo>
                  <a:pt x="806" y="346"/>
                </a:lnTo>
                <a:lnTo>
                  <a:pt x="940" y="350"/>
                </a:lnTo>
                <a:lnTo>
                  <a:pt x="1034" y="336"/>
                </a:lnTo>
                <a:lnTo>
                  <a:pt x="1137" y="281"/>
                </a:lnTo>
                <a:lnTo>
                  <a:pt x="1192" y="247"/>
                </a:lnTo>
                <a:lnTo>
                  <a:pt x="1238" y="228"/>
                </a:lnTo>
                <a:lnTo>
                  <a:pt x="1291" y="235"/>
                </a:lnTo>
                <a:lnTo>
                  <a:pt x="1399" y="386"/>
                </a:lnTo>
                <a:lnTo>
                  <a:pt x="1500" y="499"/>
                </a:lnTo>
                <a:lnTo>
                  <a:pt x="1550" y="554"/>
                </a:lnTo>
                <a:lnTo>
                  <a:pt x="1591" y="938"/>
                </a:lnTo>
                <a:lnTo>
                  <a:pt x="1586" y="1006"/>
                </a:lnTo>
                <a:lnTo>
                  <a:pt x="1574" y="1037"/>
                </a:lnTo>
                <a:lnTo>
                  <a:pt x="1507" y="1075"/>
                </a:lnTo>
                <a:lnTo>
                  <a:pt x="1454" y="1078"/>
                </a:lnTo>
                <a:lnTo>
                  <a:pt x="1228" y="1003"/>
                </a:lnTo>
                <a:lnTo>
                  <a:pt x="1063" y="943"/>
                </a:lnTo>
                <a:lnTo>
                  <a:pt x="984" y="936"/>
                </a:lnTo>
                <a:lnTo>
                  <a:pt x="816" y="958"/>
                </a:lnTo>
                <a:lnTo>
                  <a:pt x="705" y="931"/>
                </a:lnTo>
                <a:lnTo>
                  <a:pt x="645" y="886"/>
                </a:lnTo>
                <a:lnTo>
                  <a:pt x="566" y="809"/>
                </a:lnTo>
                <a:lnTo>
                  <a:pt x="530" y="809"/>
                </a:lnTo>
                <a:lnTo>
                  <a:pt x="408" y="852"/>
                </a:lnTo>
                <a:lnTo>
                  <a:pt x="362" y="871"/>
                </a:lnTo>
                <a:lnTo>
                  <a:pt x="331" y="869"/>
                </a:lnTo>
                <a:lnTo>
                  <a:pt x="319" y="838"/>
                </a:lnTo>
                <a:lnTo>
                  <a:pt x="336" y="761"/>
                </a:lnTo>
                <a:lnTo>
                  <a:pt x="348" y="706"/>
                </a:lnTo>
                <a:lnTo>
                  <a:pt x="328" y="677"/>
                </a:lnTo>
                <a:lnTo>
                  <a:pt x="254" y="682"/>
                </a:lnTo>
                <a:lnTo>
                  <a:pt x="192" y="710"/>
                </a:lnTo>
                <a:lnTo>
                  <a:pt x="117" y="713"/>
                </a:lnTo>
                <a:lnTo>
                  <a:pt x="110" y="677"/>
                </a:lnTo>
                <a:lnTo>
                  <a:pt x="93" y="650"/>
                </a:lnTo>
                <a:lnTo>
                  <a:pt x="98" y="562"/>
                </a:lnTo>
                <a:lnTo>
                  <a:pt x="105" y="478"/>
                </a:lnTo>
                <a:lnTo>
                  <a:pt x="93" y="420"/>
                </a:lnTo>
                <a:lnTo>
                  <a:pt x="76" y="391"/>
                </a:lnTo>
                <a:lnTo>
                  <a:pt x="38" y="389"/>
                </a:lnTo>
                <a:lnTo>
                  <a:pt x="19" y="360"/>
                </a:lnTo>
                <a:close/>
              </a:path>
            </a:pathLst>
          </a:custGeom>
          <a:solidFill>
            <a:srgbClr val="CC9900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5" name="Freeform 7"/>
          <p:cNvSpPr>
            <a:spLocks/>
          </p:cNvSpPr>
          <p:nvPr/>
        </p:nvSpPr>
        <p:spPr bwMode="auto">
          <a:xfrm>
            <a:off x="1804988" y="2014538"/>
            <a:ext cx="1028700" cy="1249362"/>
          </a:xfrm>
          <a:custGeom>
            <a:avLst/>
            <a:gdLst>
              <a:gd name="T0" fmla="*/ 565 w 648"/>
              <a:gd name="T1" fmla="*/ 37 h 787"/>
              <a:gd name="T2" fmla="*/ 550 w 648"/>
              <a:gd name="T3" fmla="*/ 40 h 787"/>
              <a:gd name="T4" fmla="*/ 533 w 648"/>
              <a:gd name="T5" fmla="*/ 59 h 787"/>
              <a:gd name="T6" fmla="*/ 504 w 648"/>
              <a:gd name="T7" fmla="*/ 51 h 787"/>
              <a:gd name="T8" fmla="*/ 493 w 648"/>
              <a:gd name="T9" fmla="*/ 24 h 787"/>
              <a:gd name="T10" fmla="*/ 459 w 648"/>
              <a:gd name="T11" fmla="*/ 3 h 787"/>
              <a:gd name="T12" fmla="*/ 414 w 648"/>
              <a:gd name="T13" fmla="*/ 0 h 787"/>
              <a:gd name="T14" fmla="*/ 365 w 648"/>
              <a:gd name="T15" fmla="*/ 35 h 787"/>
              <a:gd name="T16" fmla="*/ 318 w 648"/>
              <a:gd name="T17" fmla="*/ 131 h 787"/>
              <a:gd name="T18" fmla="*/ 280 w 648"/>
              <a:gd name="T19" fmla="*/ 195 h 787"/>
              <a:gd name="T20" fmla="*/ 227 w 648"/>
              <a:gd name="T21" fmla="*/ 246 h 787"/>
              <a:gd name="T22" fmla="*/ 161 w 648"/>
              <a:gd name="T23" fmla="*/ 277 h 787"/>
              <a:gd name="T24" fmla="*/ 144 w 648"/>
              <a:gd name="T25" fmla="*/ 304 h 787"/>
              <a:gd name="T26" fmla="*/ 107 w 648"/>
              <a:gd name="T27" fmla="*/ 411 h 787"/>
              <a:gd name="T28" fmla="*/ 78 w 648"/>
              <a:gd name="T29" fmla="*/ 433 h 787"/>
              <a:gd name="T30" fmla="*/ 51 w 648"/>
              <a:gd name="T31" fmla="*/ 453 h 787"/>
              <a:gd name="T32" fmla="*/ 32 w 648"/>
              <a:gd name="T33" fmla="*/ 483 h 787"/>
              <a:gd name="T34" fmla="*/ 33 w 648"/>
              <a:gd name="T35" fmla="*/ 544 h 787"/>
              <a:gd name="T36" fmla="*/ 27 w 648"/>
              <a:gd name="T37" fmla="*/ 585 h 787"/>
              <a:gd name="T38" fmla="*/ 0 w 648"/>
              <a:gd name="T39" fmla="*/ 611 h 787"/>
              <a:gd name="T40" fmla="*/ 102 w 648"/>
              <a:gd name="T41" fmla="*/ 638 h 787"/>
              <a:gd name="T42" fmla="*/ 153 w 648"/>
              <a:gd name="T43" fmla="*/ 677 h 787"/>
              <a:gd name="T44" fmla="*/ 174 w 648"/>
              <a:gd name="T45" fmla="*/ 713 h 787"/>
              <a:gd name="T46" fmla="*/ 217 w 648"/>
              <a:gd name="T47" fmla="*/ 715 h 787"/>
              <a:gd name="T48" fmla="*/ 326 w 648"/>
              <a:gd name="T49" fmla="*/ 769 h 787"/>
              <a:gd name="T50" fmla="*/ 355 w 648"/>
              <a:gd name="T51" fmla="*/ 753 h 787"/>
              <a:gd name="T52" fmla="*/ 390 w 648"/>
              <a:gd name="T53" fmla="*/ 750 h 787"/>
              <a:gd name="T54" fmla="*/ 477 w 648"/>
              <a:gd name="T55" fmla="*/ 787 h 787"/>
              <a:gd name="T56" fmla="*/ 515 w 648"/>
              <a:gd name="T57" fmla="*/ 782 h 787"/>
              <a:gd name="T58" fmla="*/ 550 w 648"/>
              <a:gd name="T59" fmla="*/ 733 h 787"/>
              <a:gd name="T60" fmla="*/ 576 w 648"/>
              <a:gd name="T61" fmla="*/ 661 h 787"/>
              <a:gd name="T62" fmla="*/ 589 w 648"/>
              <a:gd name="T63" fmla="*/ 598 h 787"/>
              <a:gd name="T64" fmla="*/ 563 w 648"/>
              <a:gd name="T65" fmla="*/ 553 h 787"/>
              <a:gd name="T66" fmla="*/ 558 w 648"/>
              <a:gd name="T67" fmla="*/ 493 h 787"/>
              <a:gd name="T68" fmla="*/ 537 w 648"/>
              <a:gd name="T69" fmla="*/ 451 h 787"/>
              <a:gd name="T70" fmla="*/ 526 w 648"/>
              <a:gd name="T71" fmla="*/ 421 h 787"/>
              <a:gd name="T72" fmla="*/ 563 w 648"/>
              <a:gd name="T73" fmla="*/ 352 h 787"/>
              <a:gd name="T74" fmla="*/ 638 w 648"/>
              <a:gd name="T75" fmla="*/ 323 h 787"/>
              <a:gd name="T76" fmla="*/ 646 w 648"/>
              <a:gd name="T77" fmla="*/ 209 h 787"/>
              <a:gd name="T78" fmla="*/ 648 w 648"/>
              <a:gd name="T79" fmla="*/ 157 h 787"/>
              <a:gd name="T80" fmla="*/ 637 w 648"/>
              <a:gd name="T81" fmla="*/ 101 h 787"/>
              <a:gd name="T82" fmla="*/ 621 w 648"/>
              <a:gd name="T83" fmla="*/ 70 h 787"/>
              <a:gd name="T84" fmla="*/ 581 w 648"/>
              <a:gd name="T85" fmla="*/ 70 h 787"/>
              <a:gd name="T86" fmla="*/ 565 w 648"/>
              <a:gd name="T87" fmla="*/ 37 h 7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8" h="787">
                <a:moveTo>
                  <a:pt x="565" y="37"/>
                </a:moveTo>
                <a:lnTo>
                  <a:pt x="550" y="40"/>
                </a:lnTo>
                <a:lnTo>
                  <a:pt x="533" y="59"/>
                </a:lnTo>
                <a:lnTo>
                  <a:pt x="504" y="51"/>
                </a:lnTo>
                <a:lnTo>
                  <a:pt x="493" y="24"/>
                </a:lnTo>
                <a:lnTo>
                  <a:pt x="459" y="3"/>
                </a:lnTo>
                <a:lnTo>
                  <a:pt x="414" y="0"/>
                </a:lnTo>
                <a:lnTo>
                  <a:pt x="365" y="35"/>
                </a:lnTo>
                <a:lnTo>
                  <a:pt x="318" y="131"/>
                </a:lnTo>
                <a:lnTo>
                  <a:pt x="280" y="195"/>
                </a:lnTo>
                <a:lnTo>
                  <a:pt x="227" y="246"/>
                </a:lnTo>
                <a:lnTo>
                  <a:pt x="161" y="277"/>
                </a:lnTo>
                <a:lnTo>
                  <a:pt x="144" y="304"/>
                </a:lnTo>
                <a:lnTo>
                  <a:pt x="107" y="411"/>
                </a:lnTo>
                <a:lnTo>
                  <a:pt x="78" y="433"/>
                </a:lnTo>
                <a:lnTo>
                  <a:pt x="51" y="453"/>
                </a:lnTo>
                <a:lnTo>
                  <a:pt x="32" y="483"/>
                </a:lnTo>
                <a:lnTo>
                  <a:pt x="33" y="544"/>
                </a:lnTo>
                <a:lnTo>
                  <a:pt x="27" y="585"/>
                </a:lnTo>
                <a:lnTo>
                  <a:pt x="0" y="611"/>
                </a:lnTo>
                <a:lnTo>
                  <a:pt x="102" y="638"/>
                </a:lnTo>
                <a:lnTo>
                  <a:pt x="153" y="677"/>
                </a:lnTo>
                <a:lnTo>
                  <a:pt x="174" y="713"/>
                </a:lnTo>
                <a:lnTo>
                  <a:pt x="217" y="715"/>
                </a:lnTo>
                <a:lnTo>
                  <a:pt x="326" y="769"/>
                </a:lnTo>
                <a:lnTo>
                  <a:pt x="355" y="753"/>
                </a:lnTo>
                <a:lnTo>
                  <a:pt x="390" y="750"/>
                </a:lnTo>
                <a:lnTo>
                  <a:pt x="477" y="787"/>
                </a:lnTo>
                <a:lnTo>
                  <a:pt x="515" y="782"/>
                </a:lnTo>
                <a:lnTo>
                  <a:pt x="550" y="733"/>
                </a:lnTo>
                <a:lnTo>
                  <a:pt x="576" y="661"/>
                </a:lnTo>
                <a:lnTo>
                  <a:pt x="589" y="598"/>
                </a:lnTo>
                <a:lnTo>
                  <a:pt x="563" y="553"/>
                </a:lnTo>
                <a:lnTo>
                  <a:pt x="558" y="493"/>
                </a:lnTo>
                <a:lnTo>
                  <a:pt x="537" y="451"/>
                </a:lnTo>
                <a:lnTo>
                  <a:pt x="526" y="421"/>
                </a:lnTo>
                <a:lnTo>
                  <a:pt x="563" y="352"/>
                </a:lnTo>
                <a:lnTo>
                  <a:pt x="638" y="323"/>
                </a:lnTo>
                <a:lnTo>
                  <a:pt x="646" y="209"/>
                </a:lnTo>
                <a:lnTo>
                  <a:pt x="648" y="157"/>
                </a:lnTo>
                <a:lnTo>
                  <a:pt x="637" y="101"/>
                </a:lnTo>
                <a:lnTo>
                  <a:pt x="621" y="70"/>
                </a:lnTo>
                <a:lnTo>
                  <a:pt x="581" y="70"/>
                </a:lnTo>
                <a:lnTo>
                  <a:pt x="565" y="37"/>
                </a:lnTo>
                <a:close/>
              </a:path>
            </a:pathLst>
          </a:custGeom>
          <a:solidFill>
            <a:srgbClr val="FF6600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2619375" y="3630613"/>
            <a:ext cx="603250" cy="2209800"/>
          </a:xfrm>
          <a:custGeom>
            <a:avLst/>
            <a:gdLst>
              <a:gd name="T0" fmla="*/ 44 w 380"/>
              <a:gd name="T1" fmla="*/ 0 h 1392"/>
              <a:gd name="T2" fmla="*/ 44 w 380"/>
              <a:gd name="T3" fmla="*/ 137 h 1392"/>
              <a:gd name="T4" fmla="*/ 63 w 380"/>
              <a:gd name="T5" fmla="*/ 243 h 1392"/>
              <a:gd name="T6" fmla="*/ 32 w 380"/>
              <a:gd name="T7" fmla="*/ 461 h 1392"/>
              <a:gd name="T8" fmla="*/ 0 w 380"/>
              <a:gd name="T9" fmla="*/ 567 h 1392"/>
              <a:gd name="T10" fmla="*/ 24 w 380"/>
              <a:gd name="T11" fmla="*/ 648 h 1392"/>
              <a:gd name="T12" fmla="*/ 24 w 380"/>
              <a:gd name="T13" fmla="*/ 691 h 1392"/>
              <a:gd name="T14" fmla="*/ 5 w 380"/>
              <a:gd name="T15" fmla="*/ 742 h 1392"/>
              <a:gd name="T16" fmla="*/ 29 w 380"/>
              <a:gd name="T17" fmla="*/ 819 h 1392"/>
              <a:gd name="T18" fmla="*/ 24 w 380"/>
              <a:gd name="T19" fmla="*/ 903 h 1392"/>
              <a:gd name="T20" fmla="*/ 29 w 380"/>
              <a:gd name="T21" fmla="*/ 931 h 1392"/>
              <a:gd name="T22" fmla="*/ 92 w 380"/>
              <a:gd name="T23" fmla="*/ 958 h 1392"/>
              <a:gd name="T24" fmla="*/ 94 w 380"/>
              <a:gd name="T25" fmla="*/ 1018 h 1392"/>
              <a:gd name="T26" fmla="*/ 68 w 380"/>
              <a:gd name="T27" fmla="*/ 1095 h 1392"/>
              <a:gd name="T28" fmla="*/ 60 w 380"/>
              <a:gd name="T29" fmla="*/ 1179 h 1392"/>
              <a:gd name="T30" fmla="*/ 51 w 380"/>
              <a:gd name="T31" fmla="*/ 1272 h 1392"/>
              <a:gd name="T32" fmla="*/ 70 w 380"/>
              <a:gd name="T33" fmla="*/ 1392 h 1392"/>
              <a:gd name="T34" fmla="*/ 135 w 380"/>
              <a:gd name="T35" fmla="*/ 1385 h 1392"/>
              <a:gd name="T36" fmla="*/ 212 w 380"/>
              <a:gd name="T37" fmla="*/ 1359 h 1392"/>
              <a:gd name="T38" fmla="*/ 200 w 380"/>
              <a:gd name="T39" fmla="*/ 1260 h 1392"/>
              <a:gd name="T40" fmla="*/ 226 w 380"/>
              <a:gd name="T41" fmla="*/ 1159 h 1392"/>
              <a:gd name="T42" fmla="*/ 236 w 380"/>
              <a:gd name="T43" fmla="*/ 1087 h 1392"/>
              <a:gd name="T44" fmla="*/ 231 w 380"/>
              <a:gd name="T45" fmla="*/ 931 h 1392"/>
              <a:gd name="T46" fmla="*/ 243 w 380"/>
              <a:gd name="T47" fmla="*/ 867 h 1392"/>
              <a:gd name="T48" fmla="*/ 320 w 380"/>
              <a:gd name="T49" fmla="*/ 763 h 1392"/>
              <a:gd name="T50" fmla="*/ 380 w 380"/>
              <a:gd name="T51" fmla="*/ 725 h 1392"/>
              <a:gd name="T52" fmla="*/ 380 w 380"/>
              <a:gd name="T53" fmla="*/ 687 h 1392"/>
              <a:gd name="T54" fmla="*/ 322 w 380"/>
              <a:gd name="T55" fmla="*/ 468 h 1392"/>
              <a:gd name="T56" fmla="*/ 308 w 380"/>
              <a:gd name="T57" fmla="*/ 365 h 1392"/>
              <a:gd name="T58" fmla="*/ 276 w 380"/>
              <a:gd name="T59" fmla="*/ 331 h 1392"/>
              <a:gd name="T60" fmla="*/ 226 w 380"/>
              <a:gd name="T61" fmla="*/ 274 h 1392"/>
              <a:gd name="T62" fmla="*/ 197 w 380"/>
              <a:gd name="T63" fmla="*/ 214 h 1392"/>
              <a:gd name="T64" fmla="*/ 204 w 380"/>
              <a:gd name="T65" fmla="*/ 168 h 1392"/>
              <a:gd name="T66" fmla="*/ 233 w 380"/>
              <a:gd name="T67" fmla="*/ 36 h 1392"/>
              <a:gd name="T68" fmla="*/ 188 w 380"/>
              <a:gd name="T69" fmla="*/ 19 h 1392"/>
              <a:gd name="T70" fmla="*/ 106 w 380"/>
              <a:gd name="T71" fmla="*/ 24 h 1392"/>
              <a:gd name="T72" fmla="*/ 44 w 380"/>
              <a:gd name="T73" fmla="*/ 0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80" h="1392">
                <a:moveTo>
                  <a:pt x="44" y="0"/>
                </a:moveTo>
                <a:lnTo>
                  <a:pt x="44" y="137"/>
                </a:lnTo>
                <a:lnTo>
                  <a:pt x="63" y="243"/>
                </a:lnTo>
                <a:lnTo>
                  <a:pt x="32" y="461"/>
                </a:lnTo>
                <a:lnTo>
                  <a:pt x="0" y="567"/>
                </a:lnTo>
                <a:lnTo>
                  <a:pt x="24" y="648"/>
                </a:lnTo>
                <a:lnTo>
                  <a:pt x="24" y="691"/>
                </a:lnTo>
                <a:lnTo>
                  <a:pt x="5" y="742"/>
                </a:lnTo>
                <a:lnTo>
                  <a:pt x="29" y="819"/>
                </a:lnTo>
                <a:lnTo>
                  <a:pt x="24" y="903"/>
                </a:lnTo>
                <a:lnTo>
                  <a:pt x="29" y="931"/>
                </a:lnTo>
                <a:lnTo>
                  <a:pt x="92" y="958"/>
                </a:lnTo>
                <a:lnTo>
                  <a:pt x="94" y="1018"/>
                </a:lnTo>
                <a:lnTo>
                  <a:pt x="68" y="1095"/>
                </a:lnTo>
                <a:lnTo>
                  <a:pt x="60" y="1179"/>
                </a:lnTo>
                <a:lnTo>
                  <a:pt x="51" y="1272"/>
                </a:lnTo>
                <a:lnTo>
                  <a:pt x="70" y="1392"/>
                </a:lnTo>
                <a:lnTo>
                  <a:pt x="135" y="1385"/>
                </a:lnTo>
                <a:lnTo>
                  <a:pt x="212" y="1359"/>
                </a:lnTo>
                <a:lnTo>
                  <a:pt x="200" y="1260"/>
                </a:lnTo>
                <a:lnTo>
                  <a:pt x="226" y="1159"/>
                </a:lnTo>
                <a:lnTo>
                  <a:pt x="236" y="1087"/>
                </a:lnTo>
                <a:lnTo>
                  <a:pt x="231" y="931"/>
                </a:lnTo>
                <a:lnTo>
                  <a:pt x="243" y="867"/>
                </a:lnTo>
                <a:lnTo>
                  <a:pt x="320" y="763"/>
                </a:lnTo>
                <a:lnTo>
                  <a:pt x="380" y="725"/>
                </a:lnTo>
                <a:lnTo>
                  <a:pt x="380" y="687"/>
                </a:lnTo>
                <a:lnTo>
                  <a:pt x="322" y="468"/>
                </a:lnTo>
                <a:lnTo>
                  <a:pt x="308" y="365"/>
                </a:lnTo>
                <a:lnTo>
                  <a:pt x="276" y="331"/>
                </a:lnTo>
                <a:lnTo>
                  <a:pt x="226" y="274"/>
                </a:lnTo>
                <a:lnTo>
                  <a:pt x="197" y="214"/>
                </a:lnTo>
                <a:lnTo>
                  <a:pt x="204" y="168"/>
                </a:lnTo>
                <a:lnTo>
                  <a:pt x="233" y="36"/>
                </a:lnTo>
                <a:lnTo>
                  <a:pt x="188" y="19"/>
                </a:lnTo>
                <a:lnTo>
                  <a:pt x="106" y="24"/>
                </a:lnTo>
                <a:lnTo>
                  <a:pt x="44" y="0"/>
                </a:lnTo>
                <a:close/>
              </a:path>
            </a:pathLst>
          </a:custGeom>
          <a:solidFill>
            <a:srgbClr val="FF6600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7" name="Freeform 9"/>
          <p:cNvSpPr>
            <a:spLocks/>
          </p:cNvSpPr>
          <p:nvPr/>
        </p:nvSpPr>
        <p:spPr bwMode="auto">
          <a:xfrm>
            <a:off x="501650" y="2984500"/>
            <a:ext cx="2217738" cy="3462338"/>
          </a:xfrm>
          <a:custGeom>
            <a:avLst/>
            <a:gdLst>
              <a:gd name="T0" fmla="*/ 1142 w 1397"/>
              <a:gd name="T1" fmla="*/ 160 h 2181"/>
              <a:gd name="T2" fmla="*/ 1118 w 1397"/>
              <a:gd name="T3" fmla="*/ 256 h 2181"/>
              <a:gd name="T4" fmla="*/ 1166 w 1397"/>
              <a:gd name="T5" fmla="*/ 357 h 2181"/>
              <a:gd name="T6" fmla="*/ 1291 w 1397"/>
              <a:gd name="T7" fmla="*/ 424 h 2181"/>
              <a:gd name="T8" fmla="*/ 1306 w 1397"/>
              <a:gd name="T9" fmla="*/ 520 h 2181"/>
              <a:gd name="T10" fmla="*/ 1320 w 1397"/>
              <a:gd name="T11" fmla="*/ 558 h 2181"/>
              <a:gd name="T12" fmla="*/ 1378 w 1397"/>
              <a:gd name="T13" fmla="*/ 549 h 2181"/>
              <a:gd name="T14" fmla="*/ 1397 w 1397"/>
              <a:gd name="T15" fmla="*/ 653 h 2181"/>
              <a:gd name="T16" fmla="*/ 1366 w 1397"/>
              <a:gd name="T17" fmla="*/ 872 h 2181"/>
              <a:gd name="T18" fmla="*/ 1333 w 1397"/>
              <a:gd name="T19" fmla="*/ 974 h 2181"/>
              <a:gd name="T20" fmla="*/ 1363 w 1397"/>
              <a:gd name="T21" fmla="*/ 1090 h 2181"/>
              <a:gd name="T22" fmla="*/ 1338 w 1397"/>
              <a:gd name="T23" fmla="*/ 1150 h 2181"/>
              <a:gd name="T24" fmla="*/ 1365 w 1397"/>
              <a:gd name="T25" fmla="*/ 1232 h 2181"/>
              <a:gd name="T26" fmla="*/ 1360 w 1397"/>
              <a:gd name="T27" fmla="*/ 1338 h 2181"/>
              <a:gd name="T28" fmla="*/ 1309 w 1397"/>
              <a:gd name="T29" fmla="*/ 1366 h 2181"/>
              <a:gd name="T30" fmla="*/ 1262 w 1397"/>
              <a:gd name="T31" fmla="*/ 1422 h 2181"/>
              <a:gd name="T32" fmla="*/ 1195 w 1397"/>
              <a:gd name="T33" fmla="*/ 1677 h 2181"/>
              <a:gd name="T34" fmla="*/ 1171 w 1397"/>
              <a:gd name="T35" fmla="*/ 1898 h 2181"/>
              <a:gd name="T36" fmla="*/ 1190 w 1397"/>
              <a:gd name="T37" fmla="*/ 2003 h 2181"/>
              <a:gd name="T38" fmla="*/ 1162 w 1397"/>
              <a:gd name="T39" fmla="*/ 2120 h 2181"/>
              <a:gd name="T40" fmla="*/ 1139 w 1397"/>
              <a:gd name="T41" fmla="*/ 2164 h 2181"/>
              <a:gd name="T42" fmla="*/ 859 w 1397"/>
              <a:gd name="T43" fmla="*/ 2147 h 2181"/>
              <a:gd name="T44" fmla="*/ 784 w 1397"/>
              <a:gd name="T45" fmla="*/ 2141 h 2181"/>
              <a:gd name="T46" fmla="*/ 675 w 1397"/>
              <a:gd name="T47" fmla="*/ 2150 h 2181"/>
              <a:gd name="T48" fmla="*/ 610 w 1397"/>
              <a:gd name="T49" fmla="*/ 2133 h 2181"/>
              <a:gd name="T50" fmla="*/ 485 w 1397"/>
              <a:gd name="T51" fmla="*/ 2104 h 2181"/>
              <a:gd name="T52" fmla="*/ 341 w 1397"/>
              <a:gd name="T53" fmla="*/ 2128 h 2181"/>
              <a:gd name="T54" fmla="*/ 173 w 1397"/>
              <a:gd name="T55" fmla="*/ 2181 h 2181"/>
              <a:gd name="T56" fmla="*/ 98 w 1397"/>
              <a:gd name="T57" fmla="*/ 2118 h 2181"/>
              <a:gd name="T58" fmla="*/ 74 w 1397"/>
              <a:gd name="T59" fmla="*/ 2078 h 2181"/>
              <a:gd name="T60" fmla="*/ 58 w 1397"/>
              <a:gd name="T61" fmla="*/ 2022 h 2181"/>
              <a:gd name="T62" fmla="*/ 53 w 1397"/>
              <a:gd name="T63" fmla="*/ 1950 h 2181"/>
              <a:gd name="T64" fmla="*/ 24 w 1397"/>
              <a:gd name="T65" fmla="*/ 1938 h 2181"/>
              <a:gd name="T66" fmla="*/ 0 w 1397"/>
              <a:gd name="T67" fmla="*/ 1902 h 2181"/>
              <a:gd name="T68" fmla="*/ 34 w 1397"/>
              <a:gd name="T69" fmla="*/ 1840 h 2181"/>
              <a:gd name="T70" fmla="*/ 110 w 1397"/>
              <a:gd name="T71" fmla="*/ 1782 h 2181"/>
              <a:gd name="T72" fmla="*/ 317 w 1397"/>
              <a:gd name="T73" fmla="*/ 1706 h 2181"/>
              <a:gd name="T74" fmla="*/ 350 w 1397"/>
              <a:gd name="T75" fmla="*/ 1662 h 2181"/>
              <a:gd name="T76" fmla="*/ 384 w 1397"/>
              <a:gd name="T77" fmla="*/ 1542 h 2181"/>
              <a:gd name="T78" fmla="*/ 414 w 1397"/>
              <a:gd name="T79" fmla="*/ 1488 h 2181"/>
              <a:gd name="T80" fmla="*/ 456 w 1397"/>
              <a:gd name="T81" fmla="*/ 1451 h 2181"/>
              <a:gd name="T82" fmla="*/ 445 w 1397"/>
              <a:gd name="T83" fmla="*/ 1419 h 2181"/>
              <a:gd name="T84" fmla="*/ 370 w 1397"/>
              <a:gd name="T85" fmla="*/ 1408 h 2181"/>
              <a:gd name="T86" fmla="*/ 288 w 1397"/>
              <a:gd name="T87" fmla="*/ 1422 h 2181"/>
              <a:gd name="T88" fmla="*/ 221 w 1397"/>
              <a:gd name="T89" fmla="*/ 1418 h 2181"/>
              <a:gd name="T90" fmla="*/ 192 w 1397"/>
              <a:gd name="T91" fmla="*/ 1384 h 2181"/>
              <a:gd name="T92" fmla="*/ 341 w 1397"/>
              <a:gd name="T93" fmla="*/ 1038 h 2181"/>
              <a:gd name="T94" fmla="*/ 427 w 1397"/>
              <a:gd name="T95" fmla="*/ 822 h 2181"/>
              <a:gd name="T96" fmla="*/ 485 w 1397"/>
              <a:gd name="T97" fmla="*/ 611 h 2181"/>
              <a:gd name="T98" fmla="*/ 566 w 1397"/>
              <a:gd name="T99" fmla="*/ 246 h 2181"/>
              <a:gd name="T100" fmla="*/ 573 w 1397"/>
              <a:gd name="T101" fmla="*/ 165 h 2181"/>
              <a:gd name="T102" fmla="*/ 662 w 1397"/>
              <a:gd name="T103" fmla="*/ 194 h 2181"/>
              <a:gd name="T104" fmla="*/ 731 w 1397"/>
              <a:gd name="T105" fmla="*/ 174 h 2181"/>
              <a:gd name="T106" fmla="*/ 782 w 1397"/>
              <a:gd name="T107" fmla="*/ 141 h 2181"/>
              <a:gd name="T108" fmla="*/ 797 w 1397"/>
              <a:gd name="T109" fmla="*/ 90 h 2181"/>
              <a:gd name="T110" fmla="*/ 784 w 1397"/>
              <a:gd name="T111" fmla="*/ 56 h 2181"/>
              <a:gd name="T112" fmla="*/ 827 w 1397"/>
              <a:gd name="T113" fmla="*/ 0 h 2181"/>
              <a:gd name="T114" fmla="*/ 922 w 1397"/>
              <a:gd name="T115" fmla="*/ 26 h 2181"/>
              <a:gd name="T116" fmla="*/ 960 w 1397"/>
              <a:gd name="T117" fmla="*/ 50 h 2181"/>
              <a:gd name="T118" fmla="*/ 998 w 1397"/>
              <a:gd name="T119" fmla="*/ 107 h 2181"/>
              <a:gd name="T120" fmla="*/ 1043 w 1397"/>
              <a:gd name="T121" fmla="*/ 106 h 2181"/>
              <a:gd name="T122" fmla="*/ 1142 w 1397"/>
              <a:gd name="T123" fmla="*/ 160 h 2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97" h="2181">
                <a:moveTo>
                  <a:pt x="1142" y="160"/>
                </a:moveTo>
                <a:lnTo>
                  <a:pt x="1118" y="256"/>
                </a:lnTo>
                <a:lnTo>
                  <a:pt x="1166" y="357"/>
                </a:lnTo>
                <a:lnTo>
                  <a:pt x="1291" y="424"/>
                </a:lnTo>
                <a:lnTo>
                  <a:pt x="1306" y="520"/>
                </a:lnTo>
                <a:lnTo>
                  <a:pt x="1320" y="558"/>
                </a:lnTo>
                <a:lnTo>
                  <a:pt x="1378" y="549"/>
                </a:lnTo>
                <a:lnTo>
                  <a:pt x="1397" y="653"/>
                </a:lnTo>
                <a:lnTo>
                  <a:pt x="1366" y="872"/>
                </a:lnTo>
                <a:lnTo>
                  <a:pt x="1333" y="974"/>
                </a:lnTo>
                <a:lnTo>
                  <a:pt x="1363" y="1090"/>
                </a:lnTo>
                <a:lnTo>
                  <a:pt x="1338" y="1150"/>
                </a:lnTo>
                <a:lnTo>
                  <a:pt x="1365" y="1232"/>
                </a:lnTo>
                <a:lnTo>
                  <a:pt x="1360" y="1338"/>
                </a:lnTo>
                <a:lnTo>
                  <a:pt x="1309" y="1366"/>
                </a:lnTo>
                <a:lnTo>
                  <a:pt x="1262" y="1422"/>
                </a:lnTo>
                <a:lnTo>
                  <a:pt x="1195" y="1677"/>
                </a:lnTo>
                <a:lnTo>
                  <a:pt x="1171" y="1898"/>
                </a:lnTo>
                <a:lnTo>
                  <a:pt x="1190" y="2003"/>
                </a:lnTo>
                <a:lnTo>
                  <a:pt x="1162" y="2120"/>
                </a:lnTo>
                <a:lnTo>
                  <a:pt x="1139" y="2164"/>
                </a:lnTo>
                <a:lnTo>
                  <a:pt x="859" y="2147"/>
                </a:lnTo>
                <a:lnTo>
                  <a:pt x="784" y="2141"/>
                </a:lnTo>
                <a:lnTo>
                  <a:pt x="675" y="2150"/>
                </a:lnTo>
                <a:lnTo>
                  <a:pt x="610" y="2133"/>
                </a:lnTo>
                <a:lnTo>
                  <a:pt x="485" y="2104"/>
                </a:lnTo>
                <a:lnTo>
                  <a:pt x="341" y="2128"/>
                </a:lnTo>
                <a:lnTo>
                  <a:pt x="173" y="2181"/>
                </a:lnTo>
                <a:lnTo>
                  <a:pt x="98" y="2118"/>
                </a:lnTo>
                <a:lnTo>
                  <a:pt x="74" y="2078"/>
                </a:lnTo>
                <a:lnTo>
                  <a:pt x="58" y="2022"/>
                </a:lnTo>
                <a:lnTo>
                  <a:pt x="53" y="1950"/>
                </a:lnTo>
                <a:lnTo>
                  <a:pt x="24" y="1938"/>
                </a:lnTo>
                <a:lnTo>
                  <a:pt x="0" y="1902"/>
                </a:lnTo>
                <a:lnTo>
                  <a:pt x="34" y="1840"/>
                </a:lnTo>
                <a:lnTo>
                  <a:pt x="110" y="1782"/>
                </a:lnTo>
                <a:lnTo>
                  <a:pt x="317" y="1706"/>
                </a:lnTo>
                <a:lnTo>
                  <a:pt x="350" y="1662"/>
                </a:lnTo>
                <a:lnTo>
                  <a:pt x="384" y="1542"/>
                </a:lnTo>
                <a:lnTo>
                  <a:pt x="414" y="1488"/>
                </a:lnTo>
                <a:lnTo>
                  <a:pt x="456" y="1451"/>
                </a:lnTo>
                <a:lnTo>
                  <a:pt x="445" y="1419"/>
                </a:lnTo>
                <a:lnTo>
                  <a:pt x="370" y="1408"/>
                </a:lnTo>
                <a:lnTo>
                  <a:pt x="288" y="1422"/>
                </a:lnTo>
                <a:lnTo>
                  <a:pt x="221" y="1418"/>
                </a:lnTo>
                <a:lnTo>
                  <a:pt x="192" y="1384"/>
                </a:lnTo>
                <a:lnTo>
                  <a:pt x="341" y="1038"/>
                </a:lnTo>
                <a:lnTo>
                  <a:pt x="427" y="822"/>
                </a:lnTo>
                <a:lnTo>
                  <a:pt x="485" y="611"/>
                </a:lnTo>
                <a:lnTo>
                  <a:pt x="566" y="246"/>
                </a:lnTo>
                <a:lnTo>
                  <a:pt x="573" y="165"/>
                </a:lnTo>
                <a:lnTo>
                  <a:pt x="662" y="194"/>
                </a:lnTo>
                <a:lnTo>
                  <a:pt x="731" y="174"/>
                </a:lnTo>
                <a:lnTo>
                  <a:pt x="782" y="141"/>
                </a:lnTo>
                <a:lnTo>
                  <a:pt x="797" y="90"/>
                </a:lnTo>
                <a:lnTo>
                  <a:pt x="784" y="56"/>
                </a:lnTo>
                <a:lnTo>
                  <a:pt x="827" y="0"/>
                </a:lnTo>
                <a:lnTo>
                  <a:pt x="922" y="26"/>
                </a:lnTo>
                <a:lnTo>
                  <a:pt x="960" y="50"/>
                </a:lnTo>
                <a:lnTo>
                  <a:pt x="998" y="107"/>
                </a:lnTo>
                <a:lnTo>
                  <a:pt x="1043" y="106"/>
                </a:lnTo>
                <a:lnTo>
                  <a:pt x="1142" y="160"/>
                </a:lnTo>
                <a:close/>
              </a:path>
            </a:pathLst>
          </a:custGeom>
          <a:solidFill>
            <a:srgbClr val="CC0000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8" name="Freeform 10"/>
          <p:cNvSpPr>
            <a:spLocks/>
          </p:cNvSpPr>
          <p:nvPr/>
        </p:nvSpPr>
        <p:spPr bwMode="auto">
          <a:xfrm>
            <a:off x="2638425" y="2533650"/>
            <a:ext cx="223838" cy="419100"/>
          </a:xfrm>
          <a:custGeom>
            <a:avLst/>
            <a:gdLst>
              <a:gd name="T0" fmla="*/ 108 w 141"/>
              <a:gd name="T1" fmla="*/ 0 h 264"/>
              <a:gd name="T2" fmla="*/ 40 w 141"/>
              <a:gd name="T3" fmla="*/ 25 h 264"/>
              <a:gd name="T4" fmla="*/ 0 w 141"/>
              <a:gd name="T5" fmla="*/ 91 h 264"/>
              <a:gd name="T6" fmla="*/ 16 w 141"/>
              <a:gd name="T7" fmla="*/ 134 h 264"/>
              <a:gd name="T8" fmla="*/ 34 w 141"/>
              <a:gd name="T9" fmla="*/ 164 h 264"/>
              <a:gd name="T10" fmla="*/ 40 w 141"/>
              <a:gd name="T11" fmla="*/ 227 h 264"/>
              <a:gd name="T12" fmla="*/ 60 w 141"/>
              <a:gd name="T13" fmla="*/ 264 h 264"/>
              <a:gd name="T14" fmla="*/ 95 w 141"/>
              <a:gd name="T15" fmla="*/ 254 h 264"/>
              <a:gd name="T16" fmla="*/ 124 w 141"/>
              <a:gd name="T17" fmla="*/ 197 h 264"/>
              <a:gd name="T18" fmla="*/ 129 w 141"/>
              <a:gd name="T19" fmla="*/ 150 h 264"/>
              <a:gd name="T20" fmla="*/ 141 w 141"/>
              <a:gd name="T21" fmla="*/ 109 h 264"/>
              <a:gd name="T22" fmla="*/ 136 w 141"/>
              <a:gd name="T23" fmla="*/ 61 h 264"/>
              <a:gd name="T24" fmla="*/ 130 w 141"/>
              <a:gd name="T25" fmla="*/ 30 h 264"/>
              <a:gd name="T26" fmla="*/ 108 w 141"/>
              <a:gd name="T27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1" h="264">
                <a:moveTo>
                  <a:pt x="108" y="0"/>
                </a:moveTo>
                <a:lnTo>
                  <a:pt x="40" y="25"/>
                </a:lnTo>
                <a:lnTo>
                  <a:pt x="0" y="91"/>
                </a:lnTo>
                <a:lnTo>
                  <a:pt x="16" y="134"/>
                </a:lnTo>
                <a:lnTo>
                  <a:pt x="34" y="164"/>
                </a:lnTo>
                <a:lnTo>
                  <a:pt x="40" y="227"/>
                </a:lnTo>
                <a:lnTo>
                  <a:pt x="60" y="264"/>
                </a:lnTo>
                <a:lnTo>
                  <a:pt x="95" y="254"/>
                </a:lnTo>
                <a:lnTo>
                  <a:pt x="124" y="197"/>
                </a:lnTo>
                <a:lnTo>
                  <a:pt x="129" y="150"/>
                </a:lnTo>
                <a:lnTo>
                  <a:pt x="141" y="109"/>
                </a:lnTo>
                <a:lnTo>
                  <a:pt x="136" y="61"/>
                </a:lnTo>
                <a:lnTo>
                  <a:pt x="130" y="30"/>
                </a:lnTo>
                <a:lnTo>
                  <a:pt x="108" y="0"/>
                </a:lnTo>
                <a:close/>
              </a:path>
            </a:pathLst>
          </a:custGeom>
          <a:solidFill>
            <a:srgbClr val="336699">
              <a:alpha val="7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9" name="Freeform 11"/>
          <p:cNvSpPr>
            <a:spLocks/>
          </p:cNvSpPr>
          <p:nvPr/>
        </p:nvSpPr>
        <p:spPr bwMode="auto">
          <a:xfrm>
            <a:off x="2314575" y="5108575"/>
            <a:ext cx="450850" cy="1673225"/>
          </a:xfrm>
          <a:custGeom>
            <a:avLst/>
            <a:gdLst>
              <a:gd name="T0" fmla="*/ 216 w 284"/>
              <a:gd name="T1" fmla="*/ 0 h 1054"/>
              <a:gd name="T2" fmla="*/ 161 w 284"/>
              <a:gd name="T3" fmla="*/ 27 h 1054"/>
              <a:gd name="T4" fmla="*/ 120 w 284"/>
              <a:gd name="T5" fmla="*/ 84 h 1054"/>
              <a:gd name="T6" fmla="*/ 70 w 284"/>
              <a:gd name="T7" fmla="*/ 279 h 1054"/>
              <a:gd name="T8" fmla="*/ 53 w 284"/>
              <a:gd name="T9" fmla="*/ 336 h 1054"/>
              <a:gd name="T10" fmla="*/ 46 w 284"/>
              <a:gd name="T11" fmla="*/ 410 h 1054"/>
              <a:gd name="T12" fmla="*/ 29 w 284"/>
              <a:gd name="T13" fmla="*/ 552 h 1054"/>
              <a:gd name="T14" fmla="*/ 46 w 284"/>
              <a:gd name="T15" fmla="*/ 660 h 1054"/>
              <a:gd name="T16" fmla="*/ 30 w 284"/>
              <a:gd name="T17" fmla="*/ 741 h 1054"/>
              <a:gd name="T18" fmla="*/ 12 w 284"/>
              <a:gd name="T19" fmla="*/ 790 h 1054"/>
              <a:gd name="T20" fmla="*/ 0 w 284"/>
              <a:gd name="T21" fmla="*/ 824 h 1054"/>
              <a:gd name="T22" fmla="*/ 8 w 284"/>
              <a:gd name="T23" fmla="*/ 896 h 1054"/>
              <a:gd name="T24" fmla="*/ 39 w 284"/>
              <a:gd name="T25" fmla="*/ 965 h 1054"/>
              <a:gd name="T26" fmla="*/ 56 w 284"/>
              <a:gd name="T27" fmla="*/ 1049 h 1054"/>
              <a:gd name="T28" fmla="*/ 137 w 284"/>
              <a:gd name="T29" fmla="*/ 1054 h 1054"/>
              <a:gd name="T30" fmla="*/ 192 w 284"/>
              <a:gd name="T31" fmla="*/ 1006 h 1054"/>
              <a:gd name="T32" fmla="*/ 202 w 284"/>
              <a:gd name="T33" fmla="*/ 922 h 1054"/>
              <a:gd name="T34" fmla="*/ 221 w 284"/>
              <a:gd name="T35" fmla="*/ 867 h 1054"/>
              <a:gd name="T36" fmla="*/ 185 w 284"/>
              <a:gd name="T37" fmla="*/ 836 h 1054"/>
              <a:gd name="T38" fmla="*/ 123 w 284"/>
              <a:gd name="T39" fmla="*/ 812 h 1054"/>
              <a:gd name="T40" fmla="*/ 75 w 284"/>
              <a:gd name="T41" fmla="*/ 764 h 1054"/>
              <a:gd name="T42" fmla="*/ 132 w 284"/>
              <a:gd name="T43" fmla="*/ 675 h 1054"/>
              <a:gd name="T44" fmla="*/ 168 w 284"/>
              <a:gd name="T45" fmla="*/ 648 h 1054"/>
              <a:gd name="T46" fmla="*/ 156 w 284"/>
              <a:gd name="T47" fmla="*/ 694 h 1054"/>
              <a:gd name="T48" fmla="*/ 164 w 284"/>
              <a:gd name="T49" fmla="*/ 718 h 1054"/>
              <a:gd name="T50" fmla="*/ 192 w 284"/>
              <a:gd name="T51" fmla="*/ 723 h 1054"/>
              <a:gd name="T52" fmla="*/ 228 w 284"/>
              <a:gd name="T53" fmla="*/ 653 h 1054"/>
              <a:gd name="T54" fmla="*/ 226 w 284"/>
              <a:gd name="T55" fmla="*/ 569 h 1054"/>
              <a:gd name="T56" fmla="*/ 250 w 284"/>
              <a:gd name="T57" fmla="*/ 519 h 1054"/>
              <a:gd name="T58" fmla="*/ 245 w 284"/>
              <a:gd name="T59" fmla="*/ 478 h 1054"/>
              <a:gd name="T60" fmla="*/ 262 w 284"/>
              <a:gd name="T61" fmla="*/ 456 h 1054"/>
              <a:gd name="T62" fmla="*/ 243 w 284"/>
              <a:gd name="T63" fmla="*/ 334 h 1054"/>
              <a:gd name="T64" fmla="*/ 255 w 284"/>
              <a:gd name="T65" fmla="*/ 226 h 1054"/>
              <a:gd name="T66" fmla="*/ 260 w 284"/>
              <a:gd name="T67" fmla="*/ 159 h 1054"/>
              <a:gd name="T68" fmla="*/ 284 w 284"/>
              <a:gd name="T69" fmla="*/ 82 h 1054"/>
              <a:gd name="T70" fmla="*/ 281 w 284"/>
              <a:gd name="T71" fmla="*/ 26 h 1054"/>
              <a:gd name="T72" fmla="*/ 216 w 284"/>
              <a:gd name="T73" fmla="*/ 0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84" h="1054">
                <a:moveTo>
                  <a:pt x="216" y="0"/>
                </a:moveTo>
                <a:lnTo>
                  <a:pt x="161" y="27"/>
                </a:lnTo>
                <a:lnTo>
                  <a:pt x="120" y="84"/>
                </a:lnTo>
                <a:lnTo>
                  <a:pt x="70" y="279"/>
                </a:lnTo>
                <a:lnTo>
                  <a:pt x="53" y="336"/>
                </a:lnTo>
                <a:lnTo>
                  <a:pt x="46" y="410"/>
                </a:lnTo>
                <a:lnTo>
                  <a:pt x="29" y="552"/>
                </a:lnTo>
                <a:lnTo>
                  <a:pt x="46" y="660"/>
                </a:lnTo>
                <a:lnTo>
                  <a:pt x="30" y="741"/>
                </a:lnTo>
                <a:lnTo>
                  <a:pt x="12" y="790"/>
                </a:lnTo>
                <a:lnTo>
                  <a:pt x="0" y="824"/>
                </a:lnTo>
                <a:lnTo>
                  <a:pt x="8" y="896"/>
                </a:lnTo>
                <a:lnTo>
                  <a:pt x="39" y="965"/>
                </a:lnTo>
                <a:lnTo>
                  <a:pt x="56" y="1049"/>
                </a:lnTo>
                <a:lnTo>
                  <a:pt x="137" y="1054"/>
                </a:lnTo>
                <a:lnTo>
                  <a:pt x="192" y="1006"/>
                </a:lnTo>
                <a:lnTo>
                  <a:pt x="202" y="922"/>
                </a:lnTo>
                <a:lnTo>
                  <a:pt x="221" y="867"/>
                </a:lnTo>
                <a:lnTo>
                  <a:pt x="185" y="836"/>
                </a:lnTo>
                <a:lnTo>
                  <a:pt x="123" y="812"/>
                </a:lnTo>
                <a:lnTo>
                  <a:pt x="75" y="764"/>
                </a:lnTo>
                <a:lnTo>
                  <a:pt x="132" y="675"/>
                </a:lnTo>
                <a:lnTo>
                  <a:pt x="168" y="648"/>
                </a:lnTo>
                <a:lnTo>
                  <a:pt x="156" y="694"/>
                </a:lnTo>
                <a:lnTo>
                  <a:pt x="164" y="718"/>
                </a:lnTo>
                <a:lnTo>
                  <a:pt x="192" y="723"/>
                </a:lnTo>
                <a:lnTo>
                  <a:pt x="228" y="653"/>
                </a:lnTo>
                <a:lnTo>
                  <a:pt x="226" y="569"/>
                </a:lnTo>
                <a:lnTo>
                  <a:pt x="250" y="519"/>
                </a:lnTo>
                <a:lnTo>
                  <a:pt x="245" y="478"/>
                </a:lnTo>
                <a:lnTo>
                  <a:pt x="262" y="456"/>
                </a:lnTo>
                <a:lnTo>
                  <a:pt x="243" y="334"/>
                </a:lnTo>
                <a:lnTo>
                  <a:pt x="255" y="226"/>
                </a:lnTo>
                <a:lnTo>
                  <a:pt x="260" y="159"/>
                </a:lnTo>
                <a:lnTo>
                  <a:pt x="284" y="82"/>
                </a:lnTo>
                <a:lnTo>
                  <a:pt x="281" y="26"/>
                </a:lnTo>
                <a:lnTo>
                  <a:pt x="216" y="0"/>
                </a:lnTo>
                <a:close/>
              </a:path>
            </a:pathLst>
          </a:custGeom>
          <a:solidFill>
            <a:srgbClr val="336699">
              <a:alpha val="7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5867400" y="317500"/>
            <a:ext cx="1971675" cy="406400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希律亞基帕一世</a:t>
            </a: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5867400" y="850900"/>
            <a:ext cx="3063875" cy="554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zh-TW" altLang="en-US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大希律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之孫，其父被控謀反而被大希律處死後，他在羅馬長大，與</a:t>
            </a:r>
            <a:r>
              <a:rPr lang="zh-TW" altLang="en-US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加利古拉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交好。</a:t>
            </a:r>
          </a:p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主後</a:t>
            </a: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37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該撒</a:t>
            </a:r>
            <a:r>
              <a:rPr lang="zh-TW" altLang="en-US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提庇留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死，加利古拉繼位，賜給亞基帕其過世之叔叔希律</a:t>
            </a:r>
            <a:r>
              <a:rPr lang="zh-TW" altLang="en-US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腓力</a:t>
            </a:r>
            <a:r>
              <a:rPr lang="zh-TW" altLang="en-US">
                <a:ea typeface="SimHei" panose="02010609060101010101" pitchFamily="49" charset="-122"/>
              </a:rPr>
              <a:t>原來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的封地</a:t>
            </a:r>
            <a:r>
              <a:rPr lang="en-US" altLang="zh-TW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以土利亞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和</a:t>
            </a:r>
            <a:r>
              <a:rPr lang="zh-TW" altLang="en-US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特拉可尼</a:t>
            </a:r>
            <a:r>
              <a:rPr lang="en-US" altLang="zh-TW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和</a:t>
            </a:r>
            <a:r>
              <a:rPr lang="zh-TW" altLang="en-US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亞比利尼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39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zh-TW" altLang="en-US">
                <a:ea typeface="SimHei" panose="02010609060101010101" pitchFamily="49" charset="-122"/>
              </a:rPr>
              <a:t>亞基帕之另一叔叔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希律</a:t>
            </a:r>
            <a:r>
              <a:rPr lang="zh-TW" altLang="en-US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安提帕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被廢，其封地</a:t>
            </a:r>
            <a:r>
              <a:rPr lang="en-US" altLang="zh-TW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加利利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TW" altLang="en-US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比利亞</a:t>
            </a:r>
            <a:r>
              <a:rPr lang="en-US" altLang="zh-TW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亦歸亞基帕。</a:t>
            </a:r>
          </a:p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41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加利古拉被殺，</a:t>
            </a:r>
            <a:r>
              <a:rPr lang="zh-TW" altLang="en-US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革老丟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繼位，為酬謝亞基帕的支持，革老丟將</a:t>
            </a:r>
            <a:r>
              <a:rPr lang="zh-TW" altLang="en-US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猶太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TW" altLang="en-US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撒瑪利亞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賜給亞基帕，使亞基帕的領土達到大希律時的規模。</a:t>
            </a:r>
          </a:p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en-US" altLang="zh-TW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44</a:t>
            </a:r>
            <a:r>
              <a:rPr lang="zh-TW" altLang="en-US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</a:rPr>
              <a:t>亞基帕因病暴斃。</a:t>
            </a:r>
          </a:p>
        </p:txBody>
      </p:sp>
      <p:sp>
        <p:nvSpPr>
          <p:cNvPr id="2065" name="Freeform 17"/>
          <p:cNvSpPr>
            <a:spLocks/>
          </p:cNvSpPr>
          <p:nvPr/>
        </p:nvSpPr>
        <p:spPr bwMode="auto">
          <a:xfrm>
            <a:off x="498475" y="1508125"/>
            <a:ext cx="4694238" cy="4932363"/>
          </a:xfrm>
          <a:custGeom>
            <a:avLst/>
            <a:gdLst>
              <a:gd name="T0" fmla="*/ 448 w 2957"/>
              <a:gd name="T1" fmla="*/ 1680 h 3107"/>
              <a:gd name="T2" fmla="*/ 219 w 2957"/>
              <a:gd name="T3" fmla="*/ 2351 h 3107"/>
              <a:gd name="T4" fmla="*/ 449 w 2957"/>
              <a:gd name="T5" fmla="*/ 2345 h 3107"/>
              <a:gd name="T6" fmla="*/ 356 w 2957"/>
              <a:gd name="T7" fmla="*/ 2588 h 3107"/>
              <a:gd name="T8" fmla="*/ 113 w 2957"/>
              <a:gd name="T9" fmla="*/ 2709 h 3107"/>
              <a:gd name="T10" fmla="*/ 27 w 2957"/>
              <a:gd name="T11" fmla="*/ 2871 h 3107"/>
              <a:gd name="T12" fmla="*/ 89 w 2957"/>
              <a:gd name="T13" fmla="*/ 3039 h 3107"/>
              <a:gd name="T14" fmla="*/ 484 w 2957"/>
              <a:gd name="T15" fmla="*/ 3035 h 3107"/>
              <a:gd name="T16" fmla="*/ 1139 w 2957"/>
              <a:gd name="T17" fmla="*/ 3095 h 3107"/>
              <a:gd name="T18" fmla="*/ 1197 w 2957"/>
              <a:gd name="T19" fmla="*/ 2606 h 3107"/>
              <a:gd name="T20" fmla="*/ 1366 w 2957"/>
              <a:gd name="T21" fmla="*/ 2266 h 3107"/>
              <a:gd name="T22" fmla="*/ 1402 w 2957"/>
              <a:gd name="T23" fmla="*/ 2427 h 3107"/>
              <a:gd name="T24" fmla="*/ 1475 w 2957"/>
              <a:gd name="T25" fmla="*/ 2721 h 3107"/>
              <a:gd name="T26" fmla="*/ 1574 w 2957"/>
              <a:gd name="T27" fmla="*/ 2448 h 3107"/>
              <a:gd name="T28" fmla="*/ 1656 w 2957"/>
              <a:gd name="T29" fmla="*/ 2097 h 3107"/>
              <a:gd name="T30" fmla="*/ 1658 w 2957"/>
              <a:gd name="T31" fmla="*/ 1815 h 3107"/>
              <a:gd name="T32" fmla="*/ 1532 w 2957"/>
              <a:gd name="T33" fmla="*/ 1550 h 3107"/>
              <a:gd name="T34" fmla="*/ 1444 w 2957"/>
              <a:gd name="T35" fmla="*/ 1362 h 3107"/>
              <a:gd name="T36" fmla="*/ 1325 w 2957"/>
              <a:gd name="T37" fmla="*/ 1485 h 3107"/>
              <a:gd name="T38" fmla="*/ 1168 w 2957"/>
              <a:gd name="T39" fmla="*/ 1290 h 3107"/>
              <a:gd name="T40" fmla="*/ 1182 w 2957"/>
              <a:gd name="T41" fmla="*/ 1074 h 3107"/>
              <a:gd name="T42" fmla="*/ 1337 w 2957"/>
              <a:gd name="T43" fmla="*/ 1108 h 3107"/>
              <a:gd name="T44" fmla="*/ 1409 w 2957"/>
              <a:gd name="T45" fmla="*/ 927 h 3107"/>
              <a:gd name="T46" fmla="*/ 1347 w 2957"/>
              <a:gd name="T47" fmla="*/ 738 h 3107"/>
              <a:gd name="T48" fmla="*/ 1480 w 2957"/>
              <a:gd name="T49" fmla="*/ 680 h 3107"/>
              <a:gd name="T50" fmla="*/ 1617 w 2957"/>
              <a:gd name="T51" fmla="*/ 677 h 3107"/>
              <a:gd name="T52" fmla="*/ 1686 w 2957"/>
              <a:gd name="T53" fmla="*/ 832 h 3107"/>
              <a:gd name="T54" fmla="*/ 1892 w 2957"/>
              <a:gd name="T55" fmla="*/ 807 h 3107"/>
              <a:gd name="T56" fmla="*/ 2176 w 2957"/>
              <a:gd name="T57" fmla="*/ 957 h 3107"/>
              <a:gd name="T58" fmla="*/ 2820 w 2957"/>
              <a:gd name="T59" fmla="*/ 1078 h 3107"/>
              <a:gd name="T60" fmla="*/ 2955 w 2957"/>
              <a:gd name="T61" fmla="*/ 1005 h 3107"/>
              <a:gd name="T62" fmla="*/ 2765 w 2957"/>
              <a:gd name="T63" fmla="*/ 386 h 3107"/>
              <a:gd name="T64" fmla="*/ 2404 w 2957"/>
              <a:gd name="T65" fmla="*/ 336 h 3107"/>
              <a:gd name="T66" fmla="*/ 2096 w 2957"/>
              <a:gd name="T67" fmla="*/ 356 h 3107"/>
              <a:gd name="T68" fmla="*/ 1781 w 2957"/>
              <a:gd name="T69" fmla="*/ 366 h 3107"/>
              <a:gd name="T70" fmla="*/ 1706 w 2957"/>
              <a:gd name="T71" fmla="*/ 15 h 3107"/>
              <a:gd name="T72" fmla="*/ 1364 w 2957"/>
              <a:gd name="T73" fmla="*/ 144 h 3107"/>
              <a:gd name="T74" fmla="*/ 1383 w 2957"/>
              <a:gd name="T75" fmla="*/ 356 h 3107"/>
              <a:gd name="T76" fmla="*/ 1318 w 2957"/>
              <a:gd name="T77" fmla="*/ 346 h 3107"/>
              <a:gd name="T78" fmla="*/ 1186 w 2957"/>
              <a:gd name="T79" fmla="*/ 357 h 3107"/>
              <a:gd name="T80" fmla="*/ 984 w 2957"/>
              <a:gd name="T81" fmla="*/ 593 h 3107"/>
              <a:gd name="T82" fmla="*/ 850 w 2957"/>
              <a:gd name="T83" fmla="*/ 798 h 3107"/>
              <a:gd name="T84" fmla="*/ 786 w 2957"/>
              <a:gd name="T85" fmla="*/ 983 h 3107"/>
              <a:gd name="T86" fmla="*/ 728 w 2957"/>
              <a:gd name="T87" fmla="*/ 1102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957" h="3107">
                <a:moveTo>
                  <a:pt x="575" y="1096"/>
                </a:moveTo>
                <a:lnTo>
                  <a:pt x="569" y="1187"/>
                </a:lnTo>
                <a:lnTo>
                  <a:pt x="448" y="1680"/>
                </a:lnTo>
                <a:lnTo>
                  <a:pt x="264" y="2157"/>
                </a:lnTo>
                <a:lnTo>
                  <a:pt x="195" y="2313"/>
                </a:lnTo>
                <a:lnTo>
                  <a:pt x="219" y="2351"/>
                </a:lnTo>
                <a:lnTo>
                  <a:pt x="294" y="2354"/>
                </a:lnTo>
                <a:lnTo>
                  <a:pt x="377" y="2340"/>
                </a:lnTo>
                <a:lnTo>
                  <a:pt x="449" y="2345"/>
                </a:lnTo>
                <a:lnTo>
                  <a:pt x="460" y="2378"/>
                </a:lnTo>
                <a:lnTo>
                  <a:pt x="400" y="2439"/>
                </a:lnTo>
                <a:lnTo>
                  <a:pt x="356" y="2588"/>
                </a:lnTo>
                <a:lnTo>
                  <a:pt x="317" y="2634"/>
                </a:lnTo>
                <a:lnTo>
                  <a:pt x="225" y="2672"/>
                </a:lnTo>
                <a:lnTo>
                  <a:pt x="113" y="2709"/>
                </a:lnTo>
                <a:lnTo>
                  <a:pt x="34" y="2766"/>
                </a:lnTo>
                <a:lnTo>
                  <a:pt x="0" y="2831"/>
                </a:lnTo>
                <a:lnTo>
                  <a:pt x="27" y="2871"/>
                </a:lnTo>
                <a:lnTo>
                  <a:pt x="52" y="2879"/>
                </a:lnTo>
                <a:lnTo>
                  <a:pt x="60" y="2966"/>
                </a:lnTo>
                <a:lnTo>
                  <a:pt x="89" y="3039"/>
                </a:lnTo>
                <a:lnTo>
                  <a:pt x="174" y="3107"/>
                </a:lnTo>
                <a:lnTo>
                  <a:pt x="396" y="3044"/>
                </a:lnTo>
                <a:lnTo>
                  <a:pt x="484" y="3035"/>
                </a:lnTo>
                <a:lnTo>
                  <a:pt x="684" y="3082"/>
                </a:lnTo>
                <a:lnTo>
                  <a:pt x="785" y="3072"/>
                </a:lnTo>
                <a:lnTo>
                  <a:pt x="1139" y="3095"/>
                </a:lnTo>
                <a:lnTo>
                  <a:pt x="1188" y="2928"/>
                </a:lnTo>
                <a:lnTo>
                  <a:pt x="1174" y="2820"/>
                </a:lnTo>
                <a:lnTo>
                  <a:pt x="1197" y="2606"/>
                </a:lnTo>
                <a:lnTo>
                  <a:pt x="1264" y="2349"/>
                </a:lnTo>
                <a:lnTo>
                  <a:pt x="1300" y="2298"/>
                </a:lnTo>
                <a:lnTo>
                  <a:pt x="1366" y="2266"/>
                </a:lnTo>
                <a:lnTo>
                  <a:pt x="1425" y="2295"/>
                </a:lnTo>
                <a:lnTo>
                  <a:pt x="1428" y="2354"/>
                </a:lnTo>
                <a:lnTo>
                  <a:pt x="1402" y="2427"/>
                </a:lnTo>
                <a:lnTo>
                  <a:pt x="1390" y="2604"/>
                </a:lnTo>
                <a:lnTo>
                  <a:pt x="1406" y="2732"/>
                </a:lnTo>
                <a:lnTo>
                  <a:pt x="1475" y="2721"/>
                </a:lnTo>
                <a:lnTo>
                  <a:pt x="1551" y="2696"/>
                </a:lnTo>
                <a:lnTo>
                  <a:pt x="1534" y="2602"/>
                </a:lnTo>
                <a:lnTo>
                  <a:pt x="1574" y="2448"/>
                </a:lnTo>
                <a:lnTo>
                  <a:pt x="1564" y="2272"/>
                </a:lnTo>
                <a:lnTo>
                  <a:pt x="1577" y="2207"/>
                </a:lnTo>
                <a:lnTo>
                  <a:pt x="1656" y="2097"/>
                </a:lnTo>
                <a:lnTo>
                  <a:pt x="1712" y="2066"/>
                </a:lnTo>
                <a:lnTo>
                  <a:pt x="1715" y="2018"/>
                </a:lnTo>
                <a:lnTo>
                  <a:pt x="1658" y="1815"/>
                </a:lnTo>
                <a:lnTo>
                  <a:pt x="1643" y="1704"/>
                </a:lnTo>
                <a:lnTo>
                  <a:pt x="1559" y="1610"/>
                </a:lnTo>
                <a:lnTo>
                  <a:pt x="1532" y="1550"/>
                </a:lnTo>
                <a:lnTo>
                  <a:pt x="1569" y="1373"/>
                </a:lnTo>
                <a:lnTo>
                  <a:pt x="1518" y="1354"/>
                </a:lnTo>
                <a:lnTo>
                  <a:pt x="1444" y="1362"/>
                </a:lnTo>
                <a:lnTo>
                  <a:pt x="1378" y="1332"/>
                </a:lnTo>
                <a:lnTo>
                  <a:pt x="1385" y="1475"/>
                </a:lnTo>
                <a:lnTo>
                  <a:pt x="1325" y="1485"/>
                </a:lnTo>
                <a:lnTo>
                  <a:pt x="1310" y="1452"/>
                </a:lnTo>
                <a:lnTo>
                  <a:pt x="1290" y="1353"/>
                </a:lnTo>
                <a:lnTo>
                  <a:pt x="1168" y="1290"/>
                </a:lnTo>
                <a:lnTo>
                  <a:pt x="1120" y="1185"/>
                </a:lnTo>
                <a:lnTo>
                  <a:pt x="1145" y="1090"/>
                </a:lnTo>
                <a:lnTo>
                  <a:pt x="1182" y="1074"/>
                </a:lnTo>
                <a:lnTo>
                  <a:pt x="1215" y="1073"/>
                </a:lnTo>
                <a:lnTo>
                  <a:pt x="1295" y="1110"/>
                </a:lnTo>
                <a:lnTo>
                  <a:pt x="1337" y="1108"/>
                </a:lnTo>
                <a:lnTo>
                  <a:pt x="1371" y="1055"/>
                </a:lnTo>
                <a:lnTo>
                  <a:pt x="1398" y="992"/>
                </a:lnTo>
                <a:lnTo>
                  <a:pt x="1409" y="927"/>
                </a:lnTo>
                <a:lnTo>
                  <a:pt x="1385" y="870"/>
                </a:lnTo>
                <a:lnTo>
                  <a:pt x="1380" y="816"/>
                </a:lnTo>
                <a:lnTo>
                  <a:pt x="1347" y="738"/>
                </a:lnTo>
                <a:lnTo>
                  <a:pt x="1382" y="676"/>
                </a:lnTo>
                <a:lnTo>
                  <a:pt x="1459" y="650"/>
                </a:lnTo>
                <a:lnTo>
                  <a:pt x="1480" y="680"/>
                </a:lnTo>
                <a:lnTo>
                  <a:pt x="1484" y="710"/>
                </a:lnTo>
                <a:lnTo>
                  <a:pt x="1558" y="708"/>
                </a:lnTo>
                <a:lnTo>
                  <a:pt x="1617" y="677"/>
                </a:lnTo>
                <a:lnTo>
                  <a:pt x="1695" y="672"/>
                </a:lnTo>
                <a:lnTo>
                  <a:pt x="1716" y="705"/>
                </a:lnTo>
                <a:lnTo>
                  <a:pt x="1686" y="832"/>
                </a:lnTo>
                <a:lnTo>
                  <a:pt x="1696" y="869"/>
                </a:lnTo>
                <a:lnTo>
                  <a:pt x="1736" y="868"/>
                </a:lnTo>
                <a:lnTo>
                  <a:pt x="1892" y="807"/>
                </a:lnTo>
                <a:lnTo>
                  <a:pt x="1936" y="807"/>
                </a:lnTo>
                <a:lnTo>
                  <a:pt x="2068" y="929"/>
                </a:lnTo>
                <a:lnTo>
                  <a:pt x="2176" y="957"/>
                </a:lnTo>
                <a:lnTo>
                  <a:pt x="2358" y="936"/>
                </a:lnTo>
                <a:lnTo>
                  <a:pt x="2432" y="939"/>
                </a:lnTo>
                <a:lnTo>
                  <a:pt x="2820" y="1078"/>
                </a:lnTo>
                <a:lnTo>
                  <a:pt x="2874" y="1073"/>
                </a:lnTo>
                <a:lnTo>
                  <a:pt x="2942" y="1035"/>
                </a:lnTo>
                <a:lnTo>
                  <a:pt x="2955" y="1005"/>
                </a:lnTo>
                <a:lnTo>
                  <a:pt x="2957" y="950"/>
                </a:lnTo>
                <a:lnTo>
                  <a:pt x="2918" y="554"/>
                </a:lnTo>
                <a:lnTo>
                  <a:pt x="2765" y="386"/>
                </a:lnTo>
                <a:lnTo>
                  <a:pt x="2660" y="230"/>
                </a:lnTo>
                <a:lnTo>
                  <a:pt x="2606" y="224"/>
                </a:lnTo>
                <a:lnTo>
                  <a:pt x="2404" y="336"/>
                </a:lnTo>
                <a:lnTo>
                  <a:pt x="2310" y="351"/>
                </a:lnTo>
                <a:lnTo>
                  <a:pt x="2183" y="341"/>
                </a:lnTo>
                <a:lnTo>
                  <a:pt x="2096" y="356"/>
                </a:lnTo>
                <a:lnTo>
                  <a:pt x="1986" y="394"/>
                </a:lnTo>
                <a:lnTo>
                  <a:pt x="1802" y="402"/>
                </a:lnTo>
                <a:lnTo>
                  <a:pt x="1781" y="366"/>
                </a:lnTo>
                <a:lnTo>
                  <a:pt x="1822" y="135"/>
                </a:lnTo>
                <a:lnTo>
                  <a:pt x="1791" y="58"/>
                </a:lnTo>
                <a:lnTo>
                  <a:pt x="1706" y="15"/>
                </a:lnTo>
                <a:lnTo>
                  <a:pt x="1556" y="0"/>
                </a:lnTo>
                <a:lnTo>
                  <a:pt x="1491" y="12"/>
                </a:lnTo>
                <a:lnTo>
                  <a:pt x="1364" y="144"/>
                </a:lnTo>
                <a:lnTo>
                  <a:pt x="1379" y="188"/>
                </a:lnTo>
                <a:lnTo>
                  <a:pt x="1397" y="280"/>
                </a:lnTo>
                <a:lnTo>
                  <a:pt x="1383" y="356"/>
                </a:lnTo>
                <a:lnTo>
                  <a:pt x="1353" y="376"/>
                </a:lnTo>
                <a:lnTo>
                  <a:pt x="1326" y="372"/>
                </a:lnTo>
                <a:lnTo>
                  <a:pt x="1318" y="346"/>
                </a:lnTo>
                <a:lnTo>
                  <a:pt x="1287" y="324"/>
                </a:lnTo>
                <a:lnTo>
                  <a:pt x="1242" y="322"/>
                </a:lnTo>
                <a:lnTo>
                  <a:pt x="1186" y="357"/>
                </a:lnTo>
                <a:lnTo>
                  <a:pt x="1106" y="512"/>
                </a:lnTo>
                <a:lnTo>
                  <a:pt x="1054" y="562"/>
                </a:lnTo>
                <a:lnTo>
                  <a:pt x="984" y="593"/>
                </a:lnTo>
                <a:lnTo>
                  <a:pt x="934" y="729"/>
                </a:lnTo>
                <a:lnTo>
                  <a:pt x="874" y="772"/>
                </a:lnTo>
                <a:lnTo>
                  <a:pt x="850" y="798"/>
                </a:lnTo>
                <a:lnTo>
                  <a:pt x="850" y="902"/>
                </a:lnTo>
                <a:lnTo>
                  <a:pt x="820" y="933"/>
                </a:lnTo>
                <a:lnTo>
                  <a:pt x="786" y="983"/>
                </a:lnTo>
                <a:lnTo>
                  <a:pt x="798" y="1028"/>
                </a:lnTo>
                <a:lnTo>
                  <a:pt x="784" y="1076"/>
                </a:lnTo>
                <a:lnTo>
                  <a:pt x="728" y="1102"/>
                </a:lnTo>
                <a:lnTo>
                  <a:pt x="659" y="1122"/>
                </a:lnTo>
                <a:lnTo>
                  <a:pt x="575" y="1096"/>
                </a:lnTo>
                <a:close/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6" name="Freeform 18"/>
          <p:cNvSpPr>
            <a:spLocks/>
          </p:cNvSpPr>
          <p:nvPr/>
        </p:nvSpPr>
        <p:spPr bwMode="auto">
          <a:xfrm>
            <a:off x="3463925" y="542925"/>
            <a:ext cx="741363" cy="715963"/>
          </a:xfrm>
          <a:custGeom>
            <a:avLst/>
            <a:gdLst>
              <a:gd name="T0" fmla="*/ 233 w 467"/>
              <a:gd name="T1" fmla="*/ 0 h 451"/>
              <a:gd name="T2" fmla="*/ 128 w 467"/>
              <a:gd name="T3" fmla="*/ 128 h 451"/>
              <a:gd name="T4" fmla="*/ 0 w 467"/>
              <a:gd name="T5" fmla="*/ 261 h 451"/>
              <a:gd name="T6" fmla="*/ 61 w 467"/>
              <a:gd name="T7" fmla="*/ 308 h 451"/>
              <a:gd name="T8" fmla="*/ 92 w 467"/>
              <a:gd name="T9" fmla="*/ 427 h 451"/>
              <a:gd name="T10" fmla="*/ 115 w 467"/>
              <a:gd name="T11" fmla="*/ 451 h 451"/>
              <a:gd name="T12" fmla="*/ 176 w 467"/>
              <a:gd name="T13" fmla="*/ 429 h 451"/>
              <a:gd name="T14" fmla="*/ 202 w 467"/>
              <a:gd name="T15" fmla="*/ 395 h 451"/>
              <a:gd name="T16" fmla="*/ 245 w 467"/>
              <a:gd name="T17" fmla="*/ 287 h 451"/>
              <a:gd name="T18" fmla="*/ 269 w 467"/>
              <a:gd name="T19" fmla="*/ 266 h 451"/>
              <a:gd name="T20" fmla="*/ 391 w 467"/>
              <a:gd name="T21" fmla="*/ 218 h 451"/>
              <a:gd name="T22" fmla="*/ 437 w 467"/>
              <a:gd name="T23" fmla="*/ 145 h 451"/>
              <a:gd name="T24" fmla="*/ 467 w 467"/>
              <a:gd name="T25" fmla="*/ 67 h 451"/>
              <a:gd name="T26" fmla="*/ 434 w 467"/>
              <a:gd name="T27" fmla="*/ 30 h 451"/>
              <a:gd name="T28" fmla="*/ 403 w 467"/>
              <a:gd name="T29" fmla="*/ 12 h 451"/>
              <a:gd name="T30" fmla="*/ 367 w 467"/>
              <a:gd name="T31" fmla="*/ 11 h 451"/>
              <a:gd name="T32" fmla="*/ 316 w 467"/>
              <a:gd name="T33" fmla="*/ 35 h 451"/>
              <a:gd name="T34" fmla="*/ 274 w 467"/>
              <a:gd name="T35" fmla="*/ 32 h 451"/>
              <a:gd name="T36" fmla="*/ 233 w 467"/>
              <a:gd name="T37" fmla="*/ 0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67" h="451">
                <a:moveTo>
                  <a:pt x="233" y="0"/>
                </a:moveTo>
                <a:lnTo>
                  <a:pt x="128" y="128"/>
                </a:lnTo>
                <a:lnTo>
                  <a:pt x="0" y="261"/>
                </a:lnTo>
                <a:lnTo>
                  <a:pt x="61" y="308"/>
                </a:lnTo>
                <a:lnTo>
                  <a:pt x="92" y="427"/>
                </a:lnTo>
                <a:lnTo>
                  <a:pt x="115" y="451"/>
                </a:lnTo>
                <a:lnTo>
                  <a:pt x="176" y="429"/>
                </a:lnTo>
                <a:lnTo>
                  <a:pt x="202" y="395"/>
                </a:lnTo>
                <a:lnTo>
                  <a:pt x="245" y="287"/>
                </a:lnTo>
                <a:lnTo>
                  <a:pt x="269" y="266"/>
                </a:lnTo>
                <a:lnTo>
                  <a:pt x="391" y="218"/>
                </a:lnTo>
                <a:lnTo>
                  <a:pt x="437" y="145"/>
                </a:lnTo>
                <a:lnTo>
                  <a:pt x="467" y="67"/>
                </a:lnTo>
                <a:lnTo>
                  <a:pt x="434" y="30"/>
                </a:lnTo>
                <a:lnTo>
                  <a:pt x="403" y="12"/>
                </a:lnTo>
                <a:lnTo>
                  <a:pt x="367" y="11"/>
                </a:lnTo>
                <a:lnTo>
                  <a:pt x="316" y="35"/>
                </a:lnTo>
                <a:lnTo>
                  <a:pt x="274" y="32"/>
                </a:lnTo>
                <a:lnTo>
                  <a:pt x="233" y="0"/>
                </a:lnTo>
                <a:close/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>
                    <a:alpha val="39999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3854450" y="2133600"/>
            <a:ext cx="109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特拉可尼</a:t>
            </a: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2212975" y="2184400"/>
            <a:ext cx="4127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加</a:t>
            </a:r>
          </a:p>
          <a:p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利</a:t>
            </a:r>
          </a:p>
          <a:p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利</a:t>
            </a:r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2665413" y="4035425"/>
            <a:ext cx="4127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比</a:t>
            </a:r>
          </a:p>
          <a:p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利</a:t>
            </a:r>
          </a:p>
          <a:p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亞</a:t>
            </a: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1343025" y="3906838"/>
            <a:ext cx="1098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撒瑪利亞</a:t>
            </a: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1458913" y="5222875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猶太</a:t>
            </a: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 rot="-2851567">
            <a:off x="3421857" y="707231"/>
            <a:ext cx="7937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200">
                <a:solidFill>
                  <a:schemeClr val="bg1"/>
                </a:solidFill>
                <a:ea typeface="SimHei" panose="02010609060101010101" pitchFamily="49" charset="-122"/>
              </a:rPr>
              <a:t>亞比利尼</a:t>
            </a: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2794000" y="2189163"/>
            <a:ext cx="1098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</a:rPr>
              <a:t>以土利亞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6740" y="6581001"/>
            <a:ext cx="1210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Biblepoint.net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7" grpId="0" animBg="1"/>
      <p:bldP spid="2076" grpId="0" animBg="1"/>
      <p:bldP spid="2075" grpId="0" animBg="1"/>
      <p:bldP spid="2074" grpId="0" animBg="1"/>
      <p:bldP spid="2053" grpId="0" animBg="1"/>
      <p:bldP spid="2054" grpId="0" animBg="1"/>
      <p:bldP spid="2055" grpId="0" animBg="1"/>
      <p:bldP spid="2056" grpId="0" animBg="1"/>
      <p:bldP spid="2057" grpId="0" animBg="1"/>
      <p:bldP spid="2060" grpId="0" animBg="1"/>
      <p:bldP spid="2065" grpId="0" animBg="1"/>
      <p:bldP spid="2066" grpId="0" animBg="1"/>
      <p:bldP spid="2067" grpId="0"/>
      <p:bldP spid="2068" grpId="0"/>
      <p:bldP spid="2069" grpId="0"/>
      <p:bldP spid="2070" grpId="0"/>
      <p:bldP spid="2071" grpId="0"/>
      <p:bldP spid="207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2966</TotalTime>
  <Words>5689</Words>
  <Application>Microsoft Office PowerPoint</Application>
  <PresentationFormat>On-screen Show (4:3)</PresentationFormat>
  <Paragraphs>600</Paragraphs>
  <Slides>63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6" baseType="lpstr">
      <vt:lpstr>Helvetica Neue</vt:lpstr>
      <vt:lpstr>�L�n������</vt:lpstr>
      <vt:lpstr>MingLiU</vt:lpstr>
      <vt:lpstr>PMingLiU</vt:lpstr>
      <vt:lpstr>PMingLiU</vt:lpstr>
      <vt:lpstr>Roboto</vt:lpstr>
      <vt:lpstr>SimHei</vt:lpstr>
      <vt:lpstr>宋體</vt:lpstr>
      <vt:lpstr>文鼎行楷碑體</vt:lpstr>
      <vt:lpstr>Arial</vt:lpstr>
      <vt:lpstr>Times New Roman</vt:lpstr>
      <vt:lpstr>Default Design</vt:lpstr>
      <vt:lpstr>Image</vt:lpstr>
      <vt:lpstr>PowerPoint Presentation</vt:lpstr>
      <vt:lpstr>PowerPoint Presentation</vt:lpstr>
      <vt:lpstr>PowerPoint Presentation</vt:lpstr>
      <vt:lpstr>彼得在呂大和約帕</vt:lpstr>
      <vt:lpstr>呂大和約帕的兩個神蹟</vt:lpstr>
      <vt:lpstr>PowerPoint Presentation</vt:lpstr>
      <vt:lpstr>PowerPoint Presentation</vt:lpstr>
      <vt:lpstr>利11:28 拿 其 屍 的 ， 必 不 潔 淨 到 晚 上 ， 並 要 洗 衣 服 。 這 些 是 與 你 們 不 潔 淨 的 。</vt:lpstr>
      <vt:lpstr>尋道者哥尼流</vt:lpstr>
      <vt:lpstr>尋道者哥尼流申初的禱告 </vt:lpstr>
      <vt:lpstr>神所潔淨的，你不可當作俗物。</vt:lpstr>
      <vt:lpstr>利未記11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猶太人 - 神的選民</vt:lpstr>
      <vt:lpstr>猶太人 - 神的選民</vt:lpstr>
      <vt:lpstr>猶太人 - 神的選民</vt:lpstr>
      <vt:lpstr>PowerPoint Presentation</vt:lpstr>
      <vt:lpstr>PowerPoint Presentation</vt:lpstr>
      <vt:lpstr>PowerPoint Presentation</vt:lpstr>
      <vt:lpstr>以 弗 所 書 2</vt:lpstr>
      <vt:lpstr>耶穌消除以色列人與外邦人的牆</vt:lpstr>
      <vt:lpstr>彼得就請他們進去，住了一宿。</vt:lpstr>
      <vt:lpstr>24 哥尼流已經請了他的親屬密友等候他們。 25 彼得一進去，哥尼流就迎接他，俯伏在他腳前拜他。</vt:lpstr>
      <vt:lpstr>對福音的攔阻</vt:lpstr>
      <vt:lpstr>聖 靈</vt:lpstr>
      <vt:lpstr>說方言的目的</vt:lpstr>
      <vt:lpstr>PowerPoint Presentation</vt:lpstr>
      <vt:lpstr>彼得對外邦人的信息</vt:lpstr>
      <vt:lpstr>外邦人的”五旬節”</vt:lpstr>
      <vt:lpstr>哥尼流全家信主</vt:lpstr>
      <vt:lpstr>奉割禮的門徒的挑戰</vt:lpstr>
      <vt:lpstr>彼得的辩白</vt:lpstr>
      <vt:lpstr>眾人的回應</vt:lpstr>
      <vt:lpstr>PowerPoint Presentation</vt:lpstr>
      <vt:lpstr>外邦人信徒參與傳福音</vt:lpstr>
      <vt:lpstr>巴拿巴</vt:lpstr>
      <vt:lpstr>巴拿巴與保羅堅固安提阿教會</vt:lpstr>
      <vt:lpstr>猶太人和外邦人信徒的合一</vt:lpstr>
      <vt:lpstr>宣教</vt:lpstr>
      <vt:lpstr>雅各的殉道</vt:lpstr>
      <vt:lpstr>雅各</vt:lpstr>
      <vt:lpstr>PowerPoint Presentation</vt:lpstr>
      <vt:lpstr>PowerPoint Presentation</vt:lpstr>
      <vt:lpstr>PowerPoint Presentation</vt:lpstr>
      <vt:lpstr>禱告蒙應允</vt:lpstr>
      <vt:lpstr>稱呼馬可的約翰</vt:lpstr>
      <vt:lpstr>逼迫中成長 </vt:lpstr>
      <vt:lpstr>學習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</dc:creator>
  <cp:lastModifiedBy>Li, Nanhai</cp:lastModifiedBy>
  <cp:revision>229</cp:revision>
  <dcterms:created xsi:type="dcterms:W3CDTF">2011-05-12T00:32:41Z</dcterms:created>
  <dcterms:modified xsi:type="dcterms:W3CDTF">2017-01-15T23:15:49Z</dcterms:modified>
</cp:coreProperties>
</file>